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31"/>
  </p:notesMasterIdLst>
  <p:sldIdLst>
    <p:sldId id="256" r:id="rId2"/>
    <p:sldId id="259" r:id="rId3"/>
    <p:sldId id="295" r:id="rId4"/>
    <p:sldId id="273" r:id="rId5"/>
    <p:sldId id="277" r:id="rId6"/>
    <p:sldId id="285" r:id="rId7"/>
    <p:sldId id="275" r:id="rId8"/>
    <p:sldId id="276" r:id="rId9"/>
    <p:sldId id="278" r:id="rId10"/>
    <p:sldId id="281" r:id="rId11"/>
    <p:sldId id="282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60" r:id="rId22"/>
    <p:sldId id="261" r:id="rId23"/>
    <p:sldId id="262" r:id="rId24"/>
    <p:sldId id="263" r:id="rId25"/>
    <p:sldId id="301" r:id="rId26"/>
    <p:sldId id="297" r:id="rId27"/>
    <p:sldId id="298" r:id="rId28"/>
    <p:sldId id="299" r:id="rId29"/>
    <p:sldId id="30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A0AF-839E-48B0-B7E9-6B980EB45E56}" type="datetimeFigureOut">
              <a:rPr lang="sk-SK" smtClean="0"/>
              <a:t>1. 3. 2017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F8A44-4C97-4D89-809B-5EE70B7DD3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145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7229-926D-4AE5-BEC2-ACCA6479F30D}" type="datetime4">
              <a:rPr lang="en-US" smtClean="0"/>
              <a:t>March 1, 2017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3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009-0079-4E8D-9ABA-0B74EBF5DD85}" type="datetime4">
              <a:rPr lang="en-US" smtClean="0"/>
              <a:t>March 1, 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5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4ABB-0873-4088-84AE-65DD4CDC4B5D}" type="datetime4">
              <a:rPr lang="en-US" smtClean="0"/>
              <a:t>March 1, 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7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41DA-C7C9-4F0D-802F-36E475F006ED}" type="datetime4">
              <a:rPr lang="en-US" smtClean="0"/>
              <a:t>March 1, 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2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E29C-9C53-48B3-B9D0-A9A291AE14D6}" type="datetime4">
              <a:rPr lang="en-US" smtClean="0"/>
              <a:t>March 1, 2017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6FC-7FED-4CD3-923C-A90F495546C6}" type="datetime4">
              <a:rPr lang="en-US" smtClean="0"/>
              <a:t>March 1, 2017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5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E97B-5EFA-486F-A43F-30037DD9036A}" type="datetime4">
              <a:rPr lang="en-US" smtClean="0"/>
              <a:t>March 1, 2017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8A03-CB6B-41D0-87B1-02D67FB087C5}" type="datetime4">
              <a:rPr lang="en-US" smtClean="0"/>
              <a:t>March 1, 2017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4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CCBB-1CD2-488F-A282-5A5A99A9BD04}" type="datetime4">
              <a:rPr lang="en-US" smtClean="0"/>
              <a:t>March 1, 2017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2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EA64-96AC-477F-93AA-25E78634F9D1}" type="datetime4">
              <a:rPr lang="en-US" smtClean="0"/>
              <a:t>March 1, 2017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8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1D2B-0C4D-49B5-9FFD-B998095EF2C2}" type="datetime4">
              <a:rPr lang="en-US" smtClean="0"/>
              <a:t>March 1, 2017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3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5B7B2-1C01-48A5-A1A5-45CADD034854}" type="datetime4">
              <a:rPr lang="en-US" smtClean="0"/>
              <a:t>March 1, 2017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8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zacia.s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b="1" cap="all" dirty="0" smtClean="0">
                <a:solidFill>
                  <a:schemeClr val="tx1"/>
                </a:solidFill>
                <a:effectLst/>
              </a:rPr>
              <a:t/>
            </a:r>
            <a:br>
              <a:rPr lang="sk-SK" b="1" cap="all" dirty="0" smtClean="0">
                <a:solidFill>
                  <a:schemeClr val="tx1"/>
                </a:solidFill>
                <a:effectLst/>
              </a:rPr>
            </a:br>
            <a:r>
              <a:rPr lang="sk-SK" b="1" cap="all" dirty="0" smtClean="0">
                <a:solidFill>
                  <a:schemeClr val="tx1"/>
                </a:solidFill>
                <a:effectLst/>
              </a:rPr>
              <a:t>Program rozvoja vidieka SR </a:t>
            </a:r>
            <a:br>
              <a:rPr lang="sk-SK" b="1" cap="all" dirty="0" smtClean="0">
                <a:solidFill>
                  <a:schemeClr val="tx1"/>
                </a:solidFill>
                <a:effectLst/>
              </a:rPr>
            </a:br>
            <a:r>
              <a:rPr lang="sk-SK" b="1" cap="all" dirty="0" smtClean="0">
                <a:solidFill>
                  <a:schemeClr val="tx1"/>
                </a:solidFill>
                <a:effectLst/>
              </a:rPr>
              <a:t>2014 - 2020 </a:t>
            </a:r>
            <a:r>
              <a:rPr lang="sk-SK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cap="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9862" y="3645024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>
              <a:defRPr/>
            </a:pPr>
            <a:r>
              <a:rPr lang="sk-SK" altLang="sk-SK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Ing. Jaroslav Gudába </a:t>
            </a:r>
          </a:p>
          <a:p>
            <a:pPr algn="l">
              <a:defRPr/>
            </a:pPr>
            <a:r>
              <a:rPr lang="sk-SK" altLang="sk-SK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generálny riaditeľ sekcie rozvoja vidieka a priamych </a:t>
            </a:r>
            <a:r>
              <a:rPr lang="sk-SK" altLang="sk-SK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platieb</a:t>
            </a:r>
          </a:p>
          <a:p>
            <a:pPr algn="l">
              <a:defRPr/>
            </a:pPr>
            <a:endParaRPr lang="sk-SK" altLang="sk-SK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>
              <a:defRPr/>
            </a:pPr>
            <a:r>
              <a:rPr lang="sk-SK" altLang="sk-SK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Ministerstvo pôdohospodárstva a rozvoja vidieka SR</a:t>
            </a:r>
          </a:p>
        </p:txBody>
      </p:sp>
      <p:pic>
        <p:nvPicPr>
          <p:cNvPr id="10" name="Obrázok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" t="87593" r="4298"/>
          <a:stretch>
            <a:fillRect/>
          </a:stretch>
        </p:blipFill>
        <p:spPr bwMode="auto">
          <a:xfrm>
            <a:off x="971600" y="5805264"/>
            <a:ext cx="5957398" cy="10009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2" descr="C:\Users\kamil.huslica\Desktop\oprh\logo OPRH\fishes\logo OPRH 2014-2020_verzia 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72027"/>
            <a:ext cx="669862" cy="66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9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611560" y="1547813"/>
            <a:ext cx="8208590" cy="440054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 3" pitchFamily="18" charset="2"/>
              <a:buNone/>
              <a:defRPr/>
            </a:pPr>
            <a:r>
              <a:rPr lang="sk-SK" sz="1800" u="sng" dirty="0" smtClean="0"/>
              <a:t>Oprávnené náklady</a:t>
            </a:r>
            <a:r>
              <a:rPr lang="sk-SK" sz="1800" dirty="0" smtClean="0"/>
              <a:t>:</a:t>
            </a:r>
          </a:p>
          <a:p>
            <a:pPr marL="617220" indent="-571500" eaLnBrk="1" fontAlgn="auto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sk-SK" sz="1800" dirty="0" smtClean="0"/>
              <a:t>náklady na štúdie o príslušnej oblasti, realizačné štúdie a vypracovanie podnikateľského plánu, plánov alebo inej stratégie;</a:t>
            </a:r>
          </a:p>
          <a:p>
            <a:pPr marL="617220" indent="-571500" eaLnBrk="1" fontAlgn="auto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sk-SK" sz="1800" dirty="0" smtClean="0"/>
              <a:t>náklady na oživenie príslušnej oblasti s cieľom zabezpečiť uskutočniteľnosť projektu, ktorý zrealizuje operačná skupina EIP;</a:t>
            </a:r>
          </a:p>
          <a:p>
            <a:pPr marL="617220" indent="-571500" eaLnBrk="1" fontAlgn="auto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sk-SK" sz="1800" dirty="0" smtClean="0"/>
              <a:t>prevádzkové náklady na spoluprácu;</a:t>
            </a:r>
          </a:p>
          <a:p>
            <a:pPr marL="617220" indent="-571500" eaLnBrk="1" fontAlgn="auto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sk-SK" sz="1800" dirty="0" smtClean="0"/>
              <a:t>priame náklady na konkrétne projekty spojené s vykonávaním podnikateľského plánu, plánu v oblasti ŽP a inej stratégie miestneho rozvoja alebo na iné činnosti zamerané na inovácie, vrátane testovania, nevyhnutných investičných nákladov, nákladov na šírenie dosiahnutých poznatkov.</a:t>
            </a:r>
          </a:p>
          <a:p>
            <a:pPr marL="0" lvl="1" indent="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sk-SK" sz="1800" dirty="0"/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94298" y="115888"/>
            <a:ext cx="86233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>
                <a:solidFill>
                  <a:schemeClr val="tx1"/>
                </a:solidFill>
                <a:effectLst/>
              </a:rPr>
              <a:t>16.1 Zriadenie a prevádzka </a:t>
            </a:r>
          </a:p>
          <a:p>
            <a:pPr algn="ctr">
              <a:defRPr/>
            </a:pPr>
            <a:r>
              <a:rPr lang="sk-SK" sz="2800" kern="0" cap="all" dirty="0">
                <a:solidFill>
                  <a:schemeClr val="tx1"/>
                </a:solidFill>
                <a:effectLst/>
              </a:rPr>
              <a:t>Operačných skupín EIP</a:t>
            </a: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539552" y="1412776"/>
            <a:ext cx="7898904" cy="425638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lvl="1" indent="0">
              <a:buNone/>
              <a:defRPr/>
            </a:pPr>
            <a:r>
              <a:rPr lang="sk-SK" altLang="sk-SK" sz="2200" dirty="0" smtClean="0"/>
              <a:t>Pilotný projekt: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prvotná fáza zavádzania alebo realizovania projektu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/>
              <a:t>o</a:t>
            </a:r>
            <a:r>
              <a:rPr lang="sk-SK" altLang="sk-SK" sz="2200" dirty="0" smtClean="0"/>
              <a:t>testovanie pripravenosti riešenia pre konečné uplatnenie na celom území/pre väčšiu skupinu podnikov alebo pre dlhodobé aplikovanie systému</a:t>
            </a:r>
            <a:endParaRPr lang="sk-SK" altLang="sk-SK" sz="2200" dirty="0"/>
          </a:p>
          <a:p>
            <a:pPr marL="0" lvl="1" indent="0">
              <a:buNone/>
              <a:defRPr/>
            </a:pPr>
            <a:r>
              <a:rPr lang="sk-SK" altLang="sk-SK" sz="2200" dirty="0" smtClean="0"/>
              <a:t>Prijímateľ: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operačné skupiny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subjekty z oblasti poľnohospodárstva, potravinového reťazca, lesného hospodárstva, sektore cestovného ruchu a rozvoji vidieka a iní aktéri, ako napr. medziodvetvové organizácie, </a:t>
            </a:r>
            <a:r>
              <a:rPr lang="sk-SK" altLang="sk-SK" sz="2200" dirty="0"/>
              <a:t>M</a:t>
            </a:r>
            <a:r>
              <a:rPr lang="sk-SK" altLang="sk-SK" sz="2200" dirty="0" smtClean="0"/>
              <a:t>VO, výskumné organizácie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47638" y="279401"/>
            <a:ext cx="8858250" cy="98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16.2 </a:t>
            </a:r>
            <a:r>
              <a:rPr lang="sk-SK" sz="2800" kern="0" cap="all" dirty="0" err="1" smtClean="0">
                <a:solidFill>
                  <a:schemeClr val="tx1"/>
                </a:solidFill>
                <a:effectLst/>
              </a:rPr>
              <a:t>PILOTNé</a:t>
            </a: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 PROJEKTY</a:t>
            </a:r>
            <a:endParaRPr lang="sk-SK" sz="2400" kern="0" cap="all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539552" y="1412776"/>
            <a:ext cx="7898904" cy="425638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Spolupráca aspoň 3 subjektov v rámci </a:t>
            </a:r>
            <a:r>
              <a:rPr lang="sk-SK" altLang="sk-SK" sz="2200" b="1" dirty="0" smtClean="0"/>
              <a:t>krátkeho dodávateľského reťazca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Spolupráca aspoň 3 subjektov v rámci </a:t>
            </a:r>
            <a:r>
              <a:rPr lang="sk-SK" altLang="sk-SK" sz="2200" b="1" dirty="0" smtClean="0"/>
              <a:t>rozvoja miestnych trhov</a:t>
            </a:r>
          </a:p>
          <a:p>
            <a:pPr marL="0" lvl="1" indent="0">
              <a:buNone/>
              <a:defRPr/>
            </a:pPr>
            <a:r>
              <a:rPr lang="sk-SK" altLang="sk-SK" sz="2200" u="sng" dirty="0" smtClean="0"/>
              <a:t>Oprávnené náklady: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Vypracovanie štúdií, podnikateľského plánu, stratégie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Oživenie logistickej platformy (krátkeho dodávateľského reťazca, miestneho trhu)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Vzorky, merania, testovania  a súvisiace prevádzkové náklady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Priame náklady na konkrétne projekty a súvisiace investície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Propagácia, marketing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47638" y="279401"/>
            <a:ext cx="8858250" cy="98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16.4 Podpora horizontálnej a vertikálnej spolupráce</a:t>
            </a:r>
            <a:endParaRPr lang="sk-SK" sz="2400" kern="0" cap="all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2400" cy="863600"/>
          </a:xfrm>
        </p:spPr>
        <p:txBody>
          <a:bodyPr/>
          <a:lstStyle/>
          <a:p>
            <a:pPr eaLnBrk="1" hangingPunct="1">
              <a:defRPr/>
            </a:pPr>
            <a:r>
              <a:rPr lang="sk-SK" sz="3200" b="1" dirty="0" smtClean="0">
                <a:solidFill>
                  <a:schemeClr val="tx1"/>
                </a:solidFill>
                <a:effectLst/>
              </a:rPr>
              <a:t>Neprojektové opatrenia - zoznam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60463"/>
            <a:ext cx="8496300" cy="5519737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k-SK" sz="9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sk-SK" sz="28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sk-SK" sz="2400" b="1" dirty="0" smtClean="0">
                <a:effectLst/>
              </a:rPr>
              <a:t>Agroenvironmentálno-klimatické opatrenie (AEKO)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sk-SK" sz="2400" b="1" dirty="0" smtClean="0"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sk-SK" sz="2400" b="1" dirty="0" smtClean="0">
                <a:effectLst/>
              </a:rPr>
              <a:t> Ekologické poľnohospodárstvo  (EP)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sk-SK" sz="2400" b="1" dirty="0"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sk-SK" sz="2400" b="1" dirty="0" smtClean="0">
                <a:effectLst/>
              </a:rPr>
              <a:t> Platby v rámci sústavy Natura 2000 (Natura)</a:t>
            </a:r>
            <a:endParaRPr lang="sk-SK" sz="2400" b="1" dirty="0"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sk-SK" sz="2400" b="1" dirty="0" smtClean="0"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sk-SK" sz="2400" b="1" dirty="0" smtClean="0">
                <a:effectLst/>
              </a:rPr>
              <a:t> Platby </a:t>
            </a:r>
            <a:r>
              <a:rPr lang="sk-SK" sz="2400" b="1" dirty="0">
                <a:effectLst/>
              </a:rPr>
              <a:t>pre oblasti s prírodnými alebo inými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sk-SK" sz="2400" b="1" dirty="0">
                <a:effectLst/>
              </a:rPr>
              <a:t> </a:t>
            </a:r>
            <a:r>
              <a:rPr lang="sk-SK" sz="2400" b="1" dirty="0" smtClean="0">
                <a:effectLst/>
              </a:rPr>
              <a:t>    osobitnými </a:t>
            </a:r>
            <a:r>
              <a:rPr lang="sk-SK" sz="2400" b="1" dirty="0">
                <a:effectLst/>
              </a:rPr>
              <a:t>obmedzeniami </a:t>
            </a:r>
            <a:r>
              <a:rPr lang="sk-SK" sz="2400" b="1" dirty="0" smtClean="0">
                <a:effectLst/>
              </a:rPr>
              <a:t> (ANC)</a:t>
            </a:r>
            <a:endParaRPr lang="sk-SK" sz="2400" b="1" dirty="0"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sk-SK" sz="2400" b="1" dirty="0" smtClean="0"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sk-SK" sz="2400" b="1" dirty="0" smtClean="0">
                <a:effectLst/>
              </a:rPr>
              <a:t> Dobré životné podmienky zvierat  (AW)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sk-SK" sz="2400" b="1" dirty="0"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sk-SK" sz="2400" b="1" dirty="0" smtClean="0">
                <a:effectLst/>
              </a:rPr>
              <a:t> Lesnícko-environmentálne a klimatické služby (LEKS)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k-SK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k-SK" sz="28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k-SK" sz="28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k-SK" sz="28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k-SK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k-SK" sz="2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9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404813"/>
            <a:ext cx="8243887" cy="8001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sk-SK" altLang="sk-SK" sz="2000" b="1" dirty="0" smtClean="0">
                <a:solidFill>
                  <a:schemeClr val="tx1"/>
                </a:solidFill>
                <a:effectLst/>
              </a:rPr>
              <a:t>Rozpis verejných finančných zdrojov  </a:t>
            </a:r>
            <a:r>
              <a:rPr lang="sk-SK" altLang="sk-SK" sz="2000" dirty="0" smtClean="0">
                <a:solidFill>
                  <a:schemeClr val="tx1"/>
                </a:solidFill>
                <a:effectLst/>
              </a:rPr>
              <a:t>(EPFRV+ŠR)</a:t>
            </a:r>
            <a:br>
              <a:rPr lang="sk-SK" altLang="sk-SK" sz="2000" dirty="0" smtClean="0">
                <a:solidFill>
                  <a:schemeClr val="tx1"/>
                </a:solidFill>
                <a:effectLst/>
              </a:rPr>
            </a:br>
            <a:r>
              <a:rPr lang="sk-SK" altLang="sk-SK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sk-SK" altLang="sk-SK" sz="2000" b="1" dirty="0" smtClean="0">
                <a:solidFill>
                  <a:schemeClr val="tx1"/>
                </a:solidFill>
                <a:effectLst/>
              </a:rPr>
            </a:br>
            <a:r>
              <a:rPr lang="sk-SK" altLang="sk-SK" sz="2000" b="1" dirty="0" smtClean="0">
                <a:solidFill>
                  <a:schemeClr val="tx1"/>
                </a:solidFill>
                <a:effectLst/>
              </a:rPr>
              <a:t>pre neprojektové opatrenia na obdobie 2014-2020</a:t>
            </a:r>
          </a:p>
        </p:txBody>
      </p:sp>
      <p:graphicFrame>
        <p:nvGraphicFramePr>
          <p:cNvPr id="516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13893"/>
              </p:ext>
            </p:extLst>
          </p:nvPr>
        </p:nvGraphicFramePr>
        <p:xfrm>
          <a:off x="203200" y="1560513"/>
          <a:ext cx="8788400" cy="3987803"/>
        </p:xfrm>
        <a:graphic>
          <a:graphicData uri="http://schemas.openxmlformats.org/drawingml/2006/table">
            <a:tbl>
              <a:tblPr/>
              <a:tblGrid>
                <a:gridCol w="927100"/>
                <a:gridCol w="901700"/>
                <a:gridCol w="3635271"/>
                <a:gridCol w="1898402"/>
                <a:gridCol w="1425927"/>
              </a:tblGrid>
              <a:tr h="5762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článok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kód</a:t>
                      </a: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Názov opatrenia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Suma </a:t>
                      </a: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(€)</a:t>
                      </a:r>
                      <a:endParaRPr kumimoji="0" lang="sk-SK" alt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z PRV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10 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AEKO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143 750 000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6,91</a:t>
                      </a:r>
                      <a:endParaRPr kumimoji="0" lang="sk-SK" alt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11  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90 000 000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12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NATURA 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sk-SK" altLang="sk-SK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8 780 </a:t>
                      </a: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13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482 650 000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23,22</a:t>
                      </a:r>
                      <a:endParaRPr kumimoji="0" lang="sk-SK" alt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14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108 000 000</a:t>
                      </a: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5,19</a:t>
                      </a:r>
                      <a:endParaRPr kumimoji="0" lang="sk-SK" altLang="sk-SK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15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4 950 000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Spolu</a:t>
                      </a:r>
                      <a:r>
                        <a:rPr kumimoji="0" lang="sk-SK" alt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838 130 000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40,31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5263" y="5738813"/>
            <a:ext cx="82438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defRPr/>
            </a:pPr>
            <a:r>
              <a:rPr lang="sk-SK" altLang="sk-SK" sz="2000" b="1" i="1" kern="0" dirty="0" smtClean="0">
                <a:solidFill>
                  <a:schemeClr val="tx1"/>
                </a:solidFill>
                <a:effectLst/>
              </a:rPr>
              <a:t>  </a:t>
            </a: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4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66910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b="1" kern="0" dirty="0">
                <a:latin typeface="Arial"/>
              </a:rPr>
              <a:t>10 </a:t>
            </a:r>
            <a:r>
              <a:rPr lang="sk-SK" sz="2400" b="1" kern="0" dirty="0" smtClean="0">
                <a:latin typeface="Arial"/>
              </a:rPr>
              <a:t>AEKO </a:t>
            </a:r>
            <a:r>
              <a:rPr lang="sk-SK" altLang="sk-SK" sz="2400" b="1" dirty="0" smtClean="0"/>
              <a:t>                </a:t>
            </a:r>
            <a:r>
              <a:rPr lang="sk-SK" altLang="sk-SK" sz="1600" b="1" dirty="0" smtClean="0"/>
              <a:t>Celkové verejné zdroje  2014-2020:   143, 750 mil. €</a:t>
            </a:r>
            <a:endParaRPr lang="sk-SK" altLang="sk-SK" sz="1600" b="1" dirty="0"/>
          </a:p>
        </p:txBody>
      </p:sp>
      <p:graphicFrame>
        <p:nvGraphicFramePr>
          <p:cNvPr id="4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497133"/>
              </p:ext>
            </p:extLst>
          </p:nvPr>
        </p:nvGraphicFramePr>
        <p:xfrm>
          <a:off x="307975" y="895184"/>
          <a:ext cx="8621486" cy="4248866"/>
        </p:xfrm>
        <a:graphic>
          <a:graphicData uri="http://schemas.openxmlformats.org/drawingml/2006/table">
            <a:tbl>
              <a:tblPr/>
              <a:tblGrid>
                <a:gridCol w="2002971"/>
                <a:gridCol w="1291772"/>
                <a:gridCol w="1480457"/>
                <a:gridCol w="1277257"/>
                <a:gridCol w="1451429"/>
                <a:gridCol w="1117600"/>
              </a:tblGrid>
              <a:tr h="4569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Operácie  AEKO</a:t>
                      </a:r>
                      <a:endParaRPr kumimoji="0" lang="sk-SK" alt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Cieľ 2020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Spolu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plnenia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 sady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3 500 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1 153,58 ha</a:t>
                      </a:r>
                      <a:endParaRPr lang="sk-SK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i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814,55 ha</a:t>
                      </a:r>
                      <a:endParaRPr lang="sk-SK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1 968,13 ha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56,23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 zelenina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7 500 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5 678,47 ha</a:t>
                      </a:r>
                      <a:endParaRPr lang="sk-SK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i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313,69 ha</a:t>
                      </a:r>
                      <a:endParaRPr lang="sk-SK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5 992,16 ha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79,90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 vinohrady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10 150 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5 021,88 ha</a:t>
                      </a:r>
                      <a:endParaRPr lang="sk-SK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i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749,44 ha</a:t>
                      </a:r>
                      <a:endParaRPr lang="sk-SK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5 771,32 ha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56,86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Biotopy TTP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150 000 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113 175,29 ha</a:t>
                      </a:r>
                      <a:endParaRPr lang="sk-SK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i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8 939,72 ha</a:t>
                      </a:r>
                      <a:endParaRPr lang="sk-SK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122 115,01 ha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81,41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Biopásy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12 000 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18,07 ha</a:t>
                      </a:r>
                      <a:endParaRPr lang="sk-SK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i="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3,07 ha</a:t>
                      </a:r>
                      <a:endParaRPr lang="sk-SK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21,14 ha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0,41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CHVO Žitný ostrov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70 000 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9 026,08 ha</a:t>
                      </a:r>
                      <a:endParaRPr lang="sk-SK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i="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253,0 ha</a:t>
                      </a:r>
                      <a:endParaRPr lang="sk-SK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9 279,08 ha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13,26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8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Ochrana dropa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3 000 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1 788,28 ha</a:t>
                      </a:r>
                      <a:endParaRPr lang="sk-SK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i="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sk-SK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1 788,28 ha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59,61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5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Biotopy sysľa</a:t>
                      </a:r>
                      <a:endParaRPr kumimoji="0" lang="sk-SK" altLang="sk-S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2 000 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425,08 ha</a:t>
                      </a:r>
                      <a:endParaRPr lang="sk-SK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i="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sk-SK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425,08 ha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21,25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5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Spolu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258 150 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127 260,65 ha</a:t>
                      </a:r>
                      <a:endParaRPr lang="sk-SK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i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10 820,47 ha</a:t>
                      </a:r>
                      <a:endParaRPr lang="sk-SK" sz="1600" b="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138 081,12 ha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53,49</a:t>
                      </a:r>
                      <a:endParaRPr lang="sk-SK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5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Ohrozené druhy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3 600 DJ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2 196,35 DJ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i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1 </a:t>
                      </a:r>
                      <a:r>
                        <a:rPr lang="sk-SK" sz="1600" i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268,65 DJ</a:t>
                      </a:r>
                      <a:endParaRPr lang="sk-SK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3 465,00 DJ</a:t>
                      </a:r>
                    </a:p>
                  </a:txBody>
                  <a:tcPr marL="68400" marR="68400" marT="32400" marB="324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1058" y="5244374"/>
            <a:ext cx="8836025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sk-SK" sz="1600" b="1" kern="0" dirty="0" smtClean="0">
                <a:latin typeface="Arial"/>
              </a:rPr>
              <a:t>Výberové kritériá: </a:t>
            </a:r>
            <a:r>
              <a:rPr lang="sk-SK" sz="1600" kern="0" dirty="0" smtClean="0">
                <a:latin typeface="Arial"/>
              </a:rPr>
              <a:t>neuplatňovali sa</a:t>
            </a:r>
          </a:p>
          <a:p>
            <a:pPr>
              <a:defRPr/>
            </a:pPr>
            <a:r>
              <a:rPr lang="sk-SK" sz="1600" b="1" kern="0" dirty="0" smtClean="0">
                <a:latin typeface="Arial"/>
              </a:rPr>
              <a:t>Kontrahovanie:  </a:t>
            </a:r>
            <a:r>
              <a:rPr lang="sk-SK" sz="1600" kern="0" dirty="0" smtClean="0">
                <a:latin typeface="Arial"/>
              </a:rPr>
              <a:t>94,959 mil.€  (66%)     </a:t>
            </a:r>
            <a:r>
              <a:rPr lang="sk-SK" altLang="sk-SK" sz="1600" b="1" kern="0" dirty="0" smtClean="0">
                <a:latin typeface="Arial"/>
              </a:rPr>
              <a:t>Čerpanie k 31.12.2016: </a:t>
            </a:r>
            <a:r>
              <a:rPr lang="sk-SK" altLang="sk-SK" sz="1600" kern="0" dirty="0" smtClean="0">
                <a:latin typeface="Arial"/>
              </a:rPr>
              <a:t>15,472 mil.€ (11%)</a:t>
            </a:r>
          </a:p>
          <a:p>
            <a:pPr>
              <a:defRPr/>
            </a:pPr>
            <a:r>
              <a:rPr lang="sk-SK" altLang="sk-SK" sz="1600" b="1" dirty="0" smtClean="0"/>
              <a:t>Rok 2017:  </a:t>
            </a:r>
            <a:r>
              <a:rPr lang="sk-SK" altLang="sk-SK" sz="1600" dirty="0" smtClean="0"/>
              <a:t>vyhlásenie výzvy na všetky operácie (bez kombinácií s EP)</a:t>
            </a:r>
          </a:p>
          <a:p>
            <a:pPr>
              <a:defRPr/>
            </a:pPr>
            <a:r>
              <a:rPr lang="sk-SK" altLang="sk-SK" sz="1600" b="1" dirty="0" smtClean="0"/>
              <a:t>Zmeny:</a:t>
            </a:r>
            <a:r>
              <a:rPr lang="sk-SK" altLang="sk-SK" sz="1600" dirty="0" smtClean="0"/>
              <a:t>  + podpora oviec (pôvodná valaška, cigája), + sady aj s nižším počtom stromov/ha (príklad jablone 400 stromov/ha)</a:t>
            </a:r>
          </a:p>
          <a:p>
            <a:pPr>
              <a:defRPr/>
            </a:pPr>
            <a:r>
              <a:rPr lang="sk-SK" altLang="sk-SK" sz="1600" b="1" dirty="0" smtClean="0"/>
              <a:t>Rok 2018: </a:t>
            </a:r>
            <a:r>
              <a:rPr lang="sk-SK" altLang="sk-SK" sz="1600" dirty="0" smtClean="0"/>
              <a:t>posledná výzva na všetky operácie </a:t>
            </a:r>
            <a:endParaRPr lang="sk-SK" altLang="sk-SK" sz="1600" b="1" dirty="0" smtClean="0"/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6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9974"/>
              </p:ext>
            </p:extLst>
          </p:nvPr>
        </p:nvGraphicFramePr>
        <p:xfrm>
          <a:off x="307975" y="1016001"/>
          <a:ext cx="8632823" cy="4133507"/>
        </p:xfrm>
        <a:graphic>
          <a:graphicData uri="http://schemas.openxmlformats.org/drawingml/2006/table">
            <a:tbl>
              <a:tblPr/>
              <a:tblGrid>
                <a:gridCol w="3552823"/>
                <a:gridCol w="1567543"/>
                <a:gridCol w="2075545"/>
                <a:gridCol w="1436912"/>
              </a:tblGrid>
              <a:tr h="5515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EP spolu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Cieľ </a:t>
                      </a: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</a:t>
                      </a: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2015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 plnenia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Orná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pôda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49 000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53 874,17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109,9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              </a:t>
                      </a:r>
                      <a:r>
                        <a:rPr lang="sk-SK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z toho úhor</a:t>
                      </a:r>
                      <a:endParaRPr lang="sk-SK" sz="180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  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5 059,54 ha</a:t>
                      </a:r>
                      <a:endParaRPr lang="sk-SK" sz="18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Zelenina +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rastliny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500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885,55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177,11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Zemiaky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33,73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84,32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Ovocné sady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intenzívne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600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673,28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112,21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Ovocné sady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ostatné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600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166,72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27,79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Vinohrady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114,14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114,14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6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Trvalé trávne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porasty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99 160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111 818,29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112,76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82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Spolu </a:t>
                      </a:r>
                      <a:endParaRPr lang="sk-SK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150 000 ha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167 565,88 ha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111,71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7975" y="306388"/>
            <a:ext cx="866910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b="1" kern="0" dirty="0" smtClean="0">
                <a:latin typeface="Arial"/>
              </a:rPr>
              <a:t>11 EP  </a:t>
            </a:r>
            <a:r>
              <a:rPr lang="sk-SK" altLang="sk-SK" sz="2400" b="1" dirty="0" smtClean="0"/>
              <a:t>                                </a:t>
            </a:r>
            <a:r>
              <a:rPr lang="sk-SK" altLang="sk-SK" sz="1600" b="1" dirty="0" smtClean="0"/>
              <a:t>Celkové verejné zdroje  2014-2020:   90 mil. €</a:t>
            </a:r>
            <a:endParaRPr lang="sk-SK" altLang="sk-SK" sz="16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9743" y="5433060"/>
            <a:ext cx="8857341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b="1" kern="0" dirty="0" smtClean="0">
                <a:latin typeface="Arial"/>
              </a:rPr>
              <a:t>Výberové kritériá: </a:t>
            </a:r>
            <a:r>
              <a:rPr lang="sk-SK" kern="0" dirty="0" smtClean="0">
                <a:latin typeface="Arial"/>
              </a:rPr>
              <a:t>neuplatňovali sa</a:t>
            </a:r>
          </a:p>
          <a:p>
            <a:pPr>
              <a:defRPr/>
            </a:pPr>
            <a:r>
              <a:rPr lang="sk-SK" b="1" kern="0" dirty="0" smtClean="0">
                <a:latin typeface="Arial"/>
              </a:rPr>
              <a:t>Kontrahovanie:  </a:t>
            </a:r>
            <a:r>
              <a:rPr lang="sk-SK" kern="0" dirty="0" smtClean="0">
                <a:latin typeface="Arial"/>
              </a:rPr>
              <a:t>93,319 mil.€ (103%)   </a:t>
            </a:r>
            <a:r>
              <a:rPr lang="sk-SK" altLang="sk-SK" b="1" kern="0" dirty="0" smtClean="0">
                <a:latin typeface="Arial"/>
              </a:rPr>
              <a:t>Čerpanie k 31.12.2016: </a:t>
            </a:r>
            <a:r>
              <a:rPr lang="sk-SK" altLang="sk-SK" kern="0" dirty="0" smtClean="0">
                <a:latin typeface="Arial"/>
              </a:rPr>
              <a:t>16,376 mil.€ (18,2%)</a:t>
            </a:r>
          </a:p>
          <a:p>
            <a:pPr>
              <a:defRPr/>
            </a:pPr>
            <a:r>
              <a:rPr lang="sk-SK" altLang="sk-SK" b="1" dirty="0" smtClean="0"/>
              <a:t>Rok 2016 a 2017:  </a:t>
            </a:r>
            <a:r>
              <a:rPr lang="sk-SK" altLang="sk-SK" dirty="0" smtClean="0"/>
              <a:t>bez </a:t>
            </a:r>
            <a:r>
              <a:rPr lang="sk-SK" altLang="sk-SK" smtClean="0"/>
              <a:t>výzvy </a:t>
            </a:r>
            <a:endParaRPr lang="sk-SK" altLang="sk-SK" dirty="0" smtClean="0"/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8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001931"/>
              </p:ext>
            </p:extLst>
          </p:nvPr>
        </p:nvGraphicFramePr>
        <p:xfrm>
          <a:off x="307976" y="1219201"/>
          <a:ext cx="8528047" cy="1177173"/>
        </p:xfrm>
        <a:graphic>
          <a:graphicData uri="http://schemas.openxmlformats.org/drawingml/2006/table">
            <a:tbl>
              <a:tblPr/>
              <a:tblGrid>
                <a:gridCol w="3015795"/>
                <a:gridCol w="1524000"/>
                <a:gridCol w="1465943"/>
                <a:gridCol w="1436915"/>
                <a:gridCol w="1085394"/>
              </a:tblGrid>
              <a:tr h="5515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Natura 2000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Cieľ </a:t>
                      </a: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2015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 plnenia</a:t>
                      </a:r>
                      <a:endParaRPr lang="sk-SK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897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Poľnohospodárska pôda                 </a:t>
                      </a: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(TTP-ÚEV vo 4. a 5.</a:t>
                      </a:r>
                      <a:r>
                        <a:rPr lang="sk-SK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stupni ochrany)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2 670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444,07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526 </a:t>
                      </a: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19,70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7975" y="306388"/>
            <a:ext cx="853122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b="1" kern="0" dirty="0" smtClean="0">
                <a:solidFill>
                  <a:srgbClr val="000000"/>
                </a:solidFill>
                <a:latin typeface="Arial"/>
              </a:rPr>
              <a:t>12 NATURA 2000  </a:t>
            </a:r>
            <a:r>
              <a:rPr lang="sk-SK" altLang="sk-SK" sz="2400" b="1" dirty="0" smtClean="0">
                <a:solidFill>
                  <a:srgbClr val="000000"/>
                </a:solidFill>
              </a:rPr>
              <a:t>     </a:t>
            </a:r>
            <a:r>
              <a:rPr lang="sk-SK" altLang="sk-SK" sz="1600" b="1" dirty="0" smtClean="0">
                <a:solidFill>
                  <a:srgbClr val="000000"/>
                </a:solidFill>
              </a:rPr>
              <a:t>Celkové verejné zdroje  2014-2020:   8,78  mil. €                       </a:t>
            </a:r>
          </a:p>
          <a:p>
            <a:pPr>
              <a:defRPr/>
            </a:pPr>
            <a:r>
              <a:rPr lang="sk-SK" altLang="sk-SK" sz="1600" b="1" dirty="0">
                <a:solidFill>
                  <a:srgbClr val="000000"/>
                </a:solidFill>
              </a:rPr>
              <a:t> </a:t>
            </a:r>
            <a:r>
              <a:rPr lang="sk-SK" altLang="sk-SK" sz="1600" b="1" dirty="0" smtClean="0">
                <a:solidFill>
                  <a:srgbClr val="000000"/>
                </a:solidFill>
              </a:rPr>
              <a:t>                                           (z toho poľnoh. pôdy  0,94 mil.€ a lesné pozemky 7,84 mil.€)</a:t>
            </a:r>
            <a:endParaRPr lang="sk-SK" altLang="sk-SK" sz="1600" b="1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1861" y="4466187"/>
            <a:ext cx="864733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b="1" kern="0" dirty="0" smtClean="0">
                <a:solidFill>
                  <a:srgbClr val="000000"/>
                </a:solidFill>
                <a:latin typeface="Arial"/>
              </a:rPr>
              <a:t>Nárokovateľné platby </a:t>
            </a:r>
            <a:r>
              <a:rPr lang="sk-SK" kern="0" dirty="0" smtClean="0">
                <a:solidFill>
                  <a:srgbClr val="000000"/>
                </a:solidFill>
                <a:latin typeface="Arial"/>
              </a:rPr>
              <a:t>2015-2020</a:t>
            </a:r>
          </a:p>
          <a:p>
            <a:pPr>
              <a:defRPr/>
            </a:pPr>
            <a:r>
              <a:rPr lang="sk-SK" altLang="sk-SK" b="1" kern="0" dirty="0" smtClean="0">
                <a:solidFill>
                  <a:srgbClr val="000000"/>
                </a:solidFill>
                <a:latin typeface="Arial"/>
              </a:rPr>
              <a:t>Viazanie: </a:t>
            </a:r>
            <a:r>
              <a:rPr lang="sk-SK" altLang="sk-SK" kern="0" dirty="0" smtClean="0">
                <a:solidFill>
                  <a:srgbClr val="000000"/>
                </a:solidFill>
                <a:latin typeface="Arial"/>
              </a:rPr>
              <a:t>1,897 mil. € (21,6 %)</a:t>
            </a:r>
          </a:p>
          <a:p>
            <a:pPr>
              <a:defRPr/>
            </a:pPr>
            <a:r>
              <a:rPr lang="sk-SK" altLang="sk-SK" b="1" kern="0" dirty="0" smtClean="0">
                <a:solidFill>
                  <a:srgbClr val="000000"/>
                </a:solidFill>
                <a:latin typeface="Arial"/>
              </a:rPr>
              <a:t>Čerpanie k 31.12.2016: </a:t>
            </a:r>
            <a:r>
              <a:rPr lang="sk-SK" altLang="sk-SK" kern="0" dirty="0" smtClean="0">
                <a:solidFill>
                  <a:srgbClr val="000000"/>
                </a:solidFill>
                <a:latin typeface="Arial"/>
              </a:rPr>
              <a:t>0,877 mil. €  (10 %)</a:t>
            </a:r>
          </a:p>
          <a:p>
            <a:pPr>
              <a:defRPr/>
            </a:pPr>
            <a:r>
              <a:rPr lang="sk-SK" altLang="sk-SK" b="1" dirty="0" smtClean="0">
                <a:solidFill>
                  <a:srgbClr val="000000"/>
                </a:solidFill>
              </a:rPr>
              <a:t>Výzvy: </a:t>
            </a:r>
            <a:r>
              <a:rPr lang="sk-SK" altLang="sk-SK" dirty="0" smtClean="0">
                <a:solidFill>
                  <a:srgbClr val="000000"/>
                </a:solidFill>
              </a:rPr>
              <a:t>2017- 2020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76301"/>
              </p:ext>
            </p:extLst>
          </p:nvPr>
        </p:nvGraphicFramePr>
        <p:xfrm>
          <a:off x="304800" y="2740206"/>
          <a:ext cx="8534400" cy="1177173"/>
        </p:xfrm>
        <a:graphic>
          <a:graphicData uri="http://schemas.openxmlformats.org/drawingml/2006/table">
            <a:tbl>
              <a:tblPr/>
              <a:tblGrid>
                <a:gridCol w="3004457"/>
                <a:gridCol w="1524000"/>
                <a:gridCol w="1494972"/>
                <a:gridCol w="1407885"/>
                <a:gridCol w="1103086"/>
              </a:tblGrid>
              <a:tr h="5515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Natura 2000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Cieľ </a:t>
                      </a: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2015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 plnenia</a:t>
                      </a:r>
                      <a:endParaRPr lang="sk-SK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897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Lesné pozemky                    </a:t>
                      </a: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pl-PL" sz="14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lesné porasty v 5.stupni ochrany) 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28 450 ha 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17 314,37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17 999 </a:t>
                      </a: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63,26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8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9911" y="6006964"/>
            <a:ext cx="864733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b="1" kern="0" dirty="0" smtClean="0">
                <a:solidFill>
                  <a:srgbClr val="000000"/>
                </a:solidFill>
                <a:latin typeface="Arial"/>
              </a:rPr>
              <a:t>Nárokovateľné platby </a:t>
            </a:r>
            <a:r>
              <a:rPr lang="sk-SK" kern="0" dirty="0" smtClean="0">
                <a:solidFill>
                  <a:srgbClr val="000000"/>
                </a:solidFill>
                <a:latin typeface="Arial"/>
              </a:rPr>
              <a:t>2014-2020 (</a:t>
            </a:r>
            <a:r>
              <a:rPr lang="sk-SK" sz="1600" kern="0" dirty="0" smtClean="0">
                <a:solidFill>
                  <a:srgbClr val="000000"/>
                </a:solidFill>
                <a:latin typeface="Arial"/>
              </a:rPr>
              <a:t>v roku 2014 </a:t>
            </a:r>
            <a:r>
              <a:rPr lang="sk-SK" sz="1600" kern="0" smtClean="0">
                <a:solidFill>
                  <a:srgbClr val="000000"/>
                </a:solidFill>
                <a:latin typeface="Arial"/>
              </a:rPr>
              <a:t>LFA</a:t>
            </a:r>
            <a:r>
              <a:rPr lang="sk-SK" kern="0" smtClean="0">
                <a:solidFill>
                  <a:srgbClr val="000000"/>
                </a:solidFill>
                <a:latin typeface="Arial"/>
              </a:rPr>
              <a:t>)</a:t>
            </a:r>
            <a:endParaRPr lang="sk-SK" altLang="sk-SK" kern="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sk-SK" altLang="sk-SK" b="1" kern="0" dirty="0" smtClean="0">
                <a:solidFill>
                  <a:srgbClr val="000000"/>
                </a:solidFill>
                <a:latin typeface="Arial"/>
              </a:rPr>
              <a:t>Čerpanie k 31.12.2016: </a:t>
            </a:r>
            <a:r>
              <a:rPr lang="sk-SK" altLang="sk-SK" kern="0" dirty="0" smtClean="0">
                <a:solidFill>
                  <a:srgbClr val="000000"/>
                </a:solidFill>
                <a:latin typeface="Arial"/>
              </a:rPr>
              <a:t>186,06 mil. €  (</a:t>
            </a:r>
            <a:r>
              <a:rPr lang="sk-SK" altLang="sk-SK" kern="0" smtClean="0">
                <a:solidFill>
                  <a:srgbClr val="000000"/>
                </a:solidFill>
                <a:latin typeface="Arial"/>
              </a:rPr>
              <a:t>37,8 %)    </a:t>
            </a:r>
            <a:r>
              <a:rPr lang="sk-SK" altLang="sk-SK" b="1" smtClean="0">
                <a:solidFill>
                  <a:srgbClr val="000000"/>
                </a:solidFill>
              </a:rPr>
              <a:t>Výzvy</a:t>
            </a:r>
            <a:r>
              <a:rPr lang="sk-SK" altLang="sk-SK" b="1" dirty="0" smtClean="0">
                <a:solidFill>
                  <a:srgbClr val="000000"/>
                </a:solidFill>
              </a:rPr>
              <a:t>: </a:t>
            </a:r>
            <a:r>
              <a:rPr lang="sk-SK" altLang="sk-SK" smtClean="0">
                <a:solidFill>
                  <a:srgbClr val="000000"/>
                </a:solidFill>
              </a:rPr>
              <a:t>2017- 2020</a:t>
            </a:r>
            <a:endParaRPr lang="sk-SK" altLang="sk-SK" dirty="0" smtClean="0">
              <a:solidFill>
                <a:srgbClr val="000000"/>
              </a:solidFill>
            </a:endParaRP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414925"/>
              </p:ext>
            </p:extLst>
          </p:nvPr>
        </p:nvGraphicFramePr>
        <p:xfrm>
          <a:off x="309556" y="3011714"/>
          <a:ext cx="8528047" cy="1226456"/>
        </p:xfrm>
        <a:graphic>
          <a:graphicData uri="http://schemas.openxmlformats.org/drawingml/2006/table">
            <a:tbl>
              <a:tblPr/>
              <a:tblGrid>
                <a:gridCol w="1241876"/>
                <a:gridCol w="1393371"/>
                <a:gridCol w="1683657"/>
                <a:gridCol w="1901372"/>
                <a:gridCol w="1611085"/>
                <a:gridCol w="696686"/>
              </a:tblGrid>
              <a:tr h="471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2015</a:t>
                      </a:r>
                      <a:endParaRPr kumimoji="0" lang="sk-SK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Horské (H)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Prírodné (BK) 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Špecifické (OS) 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Spolu 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sk-SK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ANC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438 235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518 952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146 722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1 186 473 ha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96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LFA vypad.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82 563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66029" y="91657"/>
            <a:ext cx="853122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b="1" kern="0" dirty="0" smtClean="0">
                <a:latin typeface="Arial"/>
              </a:rPr>
              <a:t>13 ANC</a:t>
            </a:r>
            <a:r>
              <a:rPr lang="sk-SK" altLang="sk-SK" sz="2400" b="1" dirty="0" smtClean="0"/>
              <a:t>                            </a:t>
            </a:r>
            <a:r>
              <a:rPr lang="sk-SK" altLang="sk-SK" sz="1600" b="1" dirty="0" smtClean="0"/>
              <a:t>Celkové verejné zdroje  2014-2020:   482,65mil. €</a:t>
            </a:r>
            <a:endParaRPr lang="sk-SK" altLang="sk-SK" sz="1600" b="1" dirty="0"/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510621"/>
              </p:ext>
            </p:extLst>
          </p:nvPr>
        </p:nvGraphicFramePr>
        <p:xfrm>
          <a:off x="309556" y="4528459"/>
          <a:ext cx="8528047" cy="1226456"/>
        </p:xfrm>
        <a:graphic>
          <a:graphicData uri="http://schemas.openxmlformats.org/drawingml/2006/table">
            <a:tbl>
              <a:tblPr/>
              <a:tblGrid>
                <a:gridCol w="1241876"/>
                <a:gridCol w="1393371"/>
                <a:gridCol w="1683657"/>
                <a:gridCol w="1901372"/>
                <a:gridCol w="1611085"/>
                <a:gridCol w="696686"/>
              </a:tblGrid>
              <a:tr h="471714"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2000" b="1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2016</a:t>
                      </a:r>
                      <a:endParaRPr lang="sk-SK" sz="2000" b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Horské (H)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Prírodné (BK) 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Špecifické (OS) 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Spolu 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sk-SK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ANC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434 167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517 081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145 491</a:t>
                      </a:r>
                      <a:r>
                        <a:rPr lang="sk-SK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1 179 855 ha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95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37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LFA vypad.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83 116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748104"/>
              </p:ext>
            </p:extLst>
          </p:nvPr>
        </p:nvGraphicFramePr>
        <p:xfrm>
          <a:off x="366029" y="1138167"/>
          <a:ext cx="7849053" cy="1222095"/>
        </p:xfrm>
        <a:graphic>
          <a:graphicData uri="http://schemas.openxmlformats.org/drawingml/2006/table">
            <a:tbl>
              <a:tblPr/>
              <a:tblGrid>
                <a:gridCol w="1216024"/>
                <a:gridCol w="1436914"/>
                <a:gridCol w="1640115"/>
                <a:gridCol w="1828800"/>
                <a:gridCol w="1727200"/>
              </a:tblGrid>
              <a:tr h="47897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2015 -2020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Horské (H)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Ostatné (O)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Špecifické  (S)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Spolu 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ANC</a:t>
                      </a:r>
                      <a:endParaRPr kumimoji="0" lang="sk-SK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501 620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336 807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165 807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1 240 610 ha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LFA vypad.</a:t>
                      </a:r>
                      <a:endParaRPr kumimoji="0" lang="sk-SK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92 736 ha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600" b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92 736 ha</a:t>
                      </a:r>
                      <a:endParaRPr lang="sk-SK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49911" y="2516278"/>
            <a:ext cx="12595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b="1" kern="0" smtClean="0">
                <a:solidFill>
                  <a:srgbClr val="000000"/>
                </a:solidFill>
                <a:latin typeface="Arial"/>
              </a:rPr>
              <a:t>Čerpanie:</a:t>
            </a:r>
            <a:endParaRPr lang="sk-SK" altLang="sk-SK" dirty="0" smtClean="0">
              <a:solidFill>
                <a:srgbClr val="000000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66027" y="765356"/>
            <a:ext cx="227557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b="1" kern="0" smtClean="0">
                <a:solidFill>
                  <a:srgbClr val="000000"/>
                </a:solidFill>
                <a:latin typeface="Arial"/>
              </a:rPr>
              <a:t>Celková výmera</a:t>
            </a:r>
            <a:endParaRPr lang="sk-SK" altLang="sk-SK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7975" y="306388"/>
            <a:ext cx="866910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b="1" kern="0" dirty="0" smtClean="0">
                <a:solidFill>
                  <a:srgbClr val="000000"/>
                </a:solidFill>
                <a:latin typeface="Arial"/>
              </a:rPr>
              <a:t>14 AW</a:t>
            </a:r>
            <a:r>
              <a:rPr lang="sk-SK" altLang="sk-SK" sz="2400" b="1" dirty="0" smtClean="0">
                <a:solidFill>
                  <a:srgbClr val="000000"/>
                </a:solidFill>
              </a:rPr>
              <a:t>                </a:t>
            </a:r>
            <a:r>
              <a:rPr lang="sk-SK" altLang="sk-SK" sz="1600" b="1" dirty="0" smtClean="0">
                <a:solidFill>
                  <a:srgbClr val="000000"/>
                </a:solidFill>
              </a:rPr>
              <a:t>Celkové verejné zdroje  2014-2020:   108  mil. €</a:t>
            </a:r>
            <a:endParaRPr lang="sk-SK" altLang="sk-SK" sz="1600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39289"/>
              </p:ext>
            </p:extLst>
          </p:nvPr>
        </p:nvGraphicFramePr>
        <p:xfrm>
          <a:off x="331786" y="1011298"/>
          <a:ext cx="8536443" cy="3052702"/>
        </p:xfrm>
        <a:graphic>
          <a:graphicData uri="http://schemas.openxmlformats.org/drawingml/2006/table">
            <a:tbl>
              <a:tblPr/>
              <a:tblGrid>
                <a:gridCol w="2002971"/>
                <a:gridCol w="1932443"/>
                <a:gridCol w="1567543"/>
                <a:gridCol w="1785257"/>
                <a:gridCol w="1248229"/>
              </a:tblGrid>
              <a:tr h="5852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Operácie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Cieľ 2020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plnenia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Dojnice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75 500 </a:t>
                      </a:r>
                      <a:r>
                        <a:rPr lang="sk-SK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DJ</a:t>
                      </a:r>
                      <a:endParaRPr lang="sk-SK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893 DJ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 DJ 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120,2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Prasnice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15 150</a:t>
                      </a:r>
                      <a:r>
                        <a:rPr kumimoji="0" 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 DJ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</a:t>
                      </a:r>
                      <a:r>
                        <a:rPr lang="sk-SK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DJ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12 312 DJ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81,3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Výkrm ošípaných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177 235</a:t>
                      </a:r>
                      <a:r>
                        <a:rPr kumimoji="0" 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  DJ 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832 DJ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168 193 DJ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94,9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Hydina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32 370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DJ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 DJ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042 DJ 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386,2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4005C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Spolu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300 </a:t>
                      </a: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255 </a:t>
                      </a:r>
                      <a:r>
                        <a:rPr lang="sk-SK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DJ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33020" marB="330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 </a:t>
                      </a:r>
                      <a:r>
                        <a:rPr lang="sk-SK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  <a:r>
                        <a:rPr lang="sk-SK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DJ</a:t>
                      </a:r>
                      <a:endParaRPr lang="sk-SK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 </a:t>
                      </a:r>
                      <a:r>
                        <a:rPr lang="sk-SK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 DJ</a:t>
                      </a:r>
                      <a:endParaRPr lang="sk-SK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131,9</a:t>
                      </a:r>
                      <a:endParaRPr lang="sk-SK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1059" y="4626541"/>
            <a:ext cx="8836025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sk-SK" b="1" kern="0" dirty="0" smtClean="0">
                <a:solidFill>
                  <a:srgbClr val="000000"/>
                </a:solidFill>
                <a:latin typeface="Arial"/>
              </a:rPr>
              <a:t>Výberové kritériá: </a:t>
            </a:r>
            <a:r>
              <a:rPr lang="sk-SK" kern="0" dirty="0" smtClean="0">
                <a:solidFill>
                  <a:srgbClr val="000000"/>
                </a:solidFill>
                <a:latin typeface="Arial"/>
              </a:rPr>
              <a:t>neuplatňovali sa</a:t>
            </a:r>
          </a:p>
          <a:p>
            <a:pPr>
              <a:defRPr/>
            </a:pPr>
            <a:r>
              <a:rPr lang="sk-SK" b="1" kern="0" dirty="0" smtClean="0">
                <a:solidFill>
                  <a:srgbClr val="000000"/>
                </a:solidFill>
                <a:latin typeface="Arial"/>
              </a:rPr>
              <a:t>Viazanie: </a:t>
            </a:r>
            <a:r>
              <a:rPr lang="sk-SK" kern="0" dirty="0" smtClean="0">
                <a:solidFill>
                  <a:srgbClr val="000000"/>
                </a:solidFill>
                <a:latin typeface="Arial"/>
              </a:rPr>
              <a:t>46</a:t>
            </a:r>
            <a:r>
              <a:rPr lang="sk-SK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k-SK" kern="0" dirty="0" smtClean="0">
                <a:solidFill>
                  <a:srgbClr val="000000"/>
                </a:solidFill>
                <a:latin typeface="Arial"/>
              </a:rPr>
              <a:t>mil.€  (42 %)     </a:t>
            </a:r>
          </a:p>
          <a:p>
            <a:pPr>
              <a:defRPr/>
            </a:pPr>
            <a:r>
              <a:rPr lang="sk-SK" altLang="sk-SK" b="1" kern="0" dirty="0" smtClean="0">
                <a:solidFill>
                  <a:srgbClr val="000000"/>
                </a:solidFill>
                <a:latin typeface="Arial"/>
              </a:rPr>
              <a:t>Čerpanie k 31.12.2016: </a:t>
            </a:r>
            <a:r>
              <a:rPr lang="sk-SK" altLang="sk-SK" kern="0" dirty="0" smtClean="0">
                <a:solidFill>
                  <a:srgbClr val="000000"/>
                </a:solidFill>
                <a:latin typeface="Arial"/>
              </a:rPr>
              <a:t>19,98</a:t>
            </a:r>
            <a:r>
              <a:rPr lang="sk-SK" altLang="sk-SK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k-SK" altLang="sk-SK" kern="0" dirty="0" smtClean="0">
                <a:solidFill>
                  <a:srgbClr val="000000"/>
                </a:solidFill>
                <a:latin typeface="Arial"/>
              </a:rPr>
              <a:t>mil.€ (18,5 %)</a:t>
            </a:r>
          </a:p>
          <a:p>
            <a:pPr>
              <a:defRPr/>
            </a:pPr>
            <a:r>
              <a:rPr lang="sk-SK" altLang="sk-SK" b="1" dirty="0" smtClean="0">
                <a:solidFill>
                  <a:srgbClr val="000000"/>
                </a:solidFill>
              </a:rPr>
              <a:t>Rok 2017 – 2019 :  </a:t>
            </a:r>
            <a:r>
              <a:rPr lang="sk-SK" altLang="sk-SK" dirty="0" smtClean="0">
                <a:solidFill>
                  <a:srgbClr val="000000"/>
                </a:solidFill>
              </a:rPr>
              <a:t>vyhlásenie výzvy na všetky operácie </a:t>
            </a:r>
          </a:p>
          <a:p>
            <a:pPr>
              <a:defRPr/>
            </a:pPr>
            <a:endParaRPr lang="sk-SK" altLang="sk-SK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7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Projektové opatrenia </a:t>
            </a:r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sk-SK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sk-S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Rozpočet</a:t>
            </a:r>
            <a:r>
              <a:rPr 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verejné zdroje </a:t>
            </a:r>
            <a:r>
              <a:rPr lang="sk-S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(EÚ + SR</a:t>
            </a:r>
            <a:r>
              <a:rPr 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sk-SK" sz="2000" dirty="0" smtClean="0"/>
              <a:t>2 </a:t>
            </a:r>
            <a:r>
              <a:rPr lang="sk-SK" sz="2000" dirty="0"/>
              <a:t>099 199 696,00 </a:t>
            </a:r>
            <a:r>
              <a:rPr lang="sk-SK" altLang="sk-SK" sz="2000" b="1" kern="0" dirty="0" smtClean="0"/>
              <a:t>€</a:t>
            </a:r>
          </a:p>
          <a:p>
            <a:pPr marL="795528"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projektové opatrenia:	</a:t>
            </a:r>
            <a:r>
              <a:rPr lang="sk-SK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sk-SK" sz="2000" dirty="0"/>
              <a:t>1 182 013 976,00 </a:t>
            </a:r>
            <a:r>
              <a:rPr 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€</a:t>
            </a:r>
          </a:p>
          <a:p>
            <a:pPr marL="795528"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eprojektové opatrenia:                                          </a:t>
            </a:r>
            <a:r>
              <a:rPr lang="sk-SK" sz="2000" dirty="0" smtClean="0"/>
              <a:t>838 </a:t>
            </a:r>
            <a:r>
              <a:rPr lang="sk-SK" sz="2000" dirty="0"/>
              <a:t>130 000,00 </a:t>
            </a:r>
            <a:r>
              <a:rPr lang="sk-S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€</a:t>
            </a:r>
          </a:p>
          <a:p>
            <a:pPr marL="795528"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TA:                                                                                  </a:t>
            </a:r>
            <a:r>
              <a:rPr lang="sk-SK" sz="2000" dirty="0" smtClean="0"/>
              <a:t>79 </a:t>
            </a:r>
            <a:r>
              <a:rPr lang="sk-SK" sz="2000" dirty="0"/>
              <a:t>055 720,00 </a:t>
            </a:r>
            <a:r>
              <a:rPr 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€ </a:t>
            </a:r>
            <a:r>
              <a:rPr 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endParaRPr lang="sk-SK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5478" indent="-285750" eaLnBrk="1" fontAlgn="auto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Kontrahovanie  - projektové opatrenia:  </a:t>
            </a:r>
            <a:r>
              <a:rPr 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51,43 %</a:t>
            </a:r>
          </a:p>
          <a:p>
            <a:pPr marL="109538" indent="334963" eaLnBrk="1" fontAlgn="auto" hangingPunct="1">
              <a:spcAft>
                <a:spcPts val="1200"/>
              </a:spcAft>
              <a:buNone/>
              <a:defRPr/>
            </a:pP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6100" lvl="1" indent="0">
              <a:spcAft>
                <a:spcPts val="1200"/>
              </a:spcAft>
              <a:buNone/>
              <a:defRPr/>
            </a:pPr>
            <a:endParaRPr lang="sk-SK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45820" lvl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sk-SK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33528"/>
              </p:ext>
            </p:extLst>
          </p:nvPr>
        </p:nvGraphicFramePr>
        <p:xfrm>
          <a:off x="307976" y="1219201"/>
          <a:ext cx="8528048" cy="1030513"/>
        </p:xfrm>
        <a:graphic>
          <a:graphicData uri="http://schemas.openxmlformats.org/drawingml/2006/table">
            <a:tbl>
              <a:tblPr/>
              <a:tblGrid>
                <a:gridCol w="1756370"/>
                <a:gridCol w="1651311"/>
                <a:gridCol w="1233714"/>
                <a:gridCol w="1364343"/>
                <a:gridCol w="1291772"/>
                <a:gridCol w="1230538"/>
              </a:tblGrid>
              <a:tr h="5515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LEKS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Cieľ </a:t>
                      </a: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2015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Spolu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283" marR="47283" marT="23416" marB="2341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 plnenia</a:t>
                      </a:r>
                      <a:endParaRPr lang="sk-SK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97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UEV + 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CHVU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24 000 ha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9 292 ha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16 848 ha 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26 140 ha</a:t>
                      </a:r>
                      <a:endParaRPr lang="sk-SK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7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109</a:t>
                      </a:r>
                      <a:endParaRPr lang="sk-SK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00" marR="68400" marT="32400" marB="324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7975" y="306388"/>
            <a:ext cx="853122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b="1" kern="0" dirty="0" smtClean="0">
                <a:solidFill>
                  <a:srgbClr val="000000"/>
                </a:solidFill>
                <a:latin typeface="Arial"/>
              </a:rPr>
              <a:t>15 LEKS                  </a:t>
            </a:r>
            <a:r>
              <a:rPr lang="sk-SK" altLang="sk-SK" sz="1600" b="1" dirty="0" smtClean="0">
                <a:solidFill>
                  <a:srgbClr val="000000"/>
                </a:solidFill>
              </a:rPr>
              <a:t>Celkové verejné zdroje  2014-2020:   4,95   mil. €                 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916" y="2839360"/>
            <a:ext cx="8857341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b="1" kern="0" dirty="0" smtClean="0">
                <a:latin typeface="Arial"/>
              </a:rPr>
              <a:t>Výberové kritériá: </a:t>
            </a:r>
            <a:r>
              <a:rPr lang="sk-SK" kern="0" dirty="0" smtClean="0">
                <a:latin typeface="Arial"/>
              </a:rPr>
              <a:t>neuplatňovali sa</a:t>
            </a:r>
          </a:p>
          <a:p>
            <a:pPr>
              <a:defRPr/>
            </a:pPr>
            <a:r>
              <a:rPr lang="sk-SK" b="1" kern="0" dirty="0" smtClean="0">
                <a:latin typeface="Arial"/>
              </a:rPr>
              <a:t>Kontrahovanie:  </a:t>
            </a:r>
            <a:r>
              <a:rPr lang="sk-SK" kern="0" dirty="0" smtClean="0">
                <a:latin typeface="Arial"/>
              </a:rPr>
              <a:t> 5,44 mil.€ (109 %)   </a:t>
            </a:r>
          </a:p>
          <a:p>
            <a:pPr>
              <a:defRPr/>
            </a:pPr>
            <a:r>
              <a:rPr lang="sk-SK" altLang="sk-SK" b="1" kern="0" dirty="0" smtClean="0">
                <a:latin typeface="Arial"/>
              </a:rPr>
              <a:t>Čerpanie k 31.12.2016: </a:t>
            </a:r>
            <a:r>
              <a:rPr lang="sk-SK" altLang="sk-SK" kern="0" dirty="0" smtClean="0">
                <a:latin typeface="Arial"/>
              </a:rPr>
              <a:t> 0,447 mil.€ (9 %)</a:t>
            </a:r>
          </a:p>
          <a:p>
            <a:pPr>
              <a:defRPr/>
            </a:pPr>
            <a:endParaRPr lang="sk-SK" altLang="sk-SK" sz="800" kern="0" dirty="0" smtClean="0">
              <a:latin typeface="Arial"/>
            </a:endParaRPr>
          </a:p>
          <a:p>
            <a:pPr>
              <a:defRPr/>
            </a:pPr>
            <a:r>
              <a:rPr lang="sk-SK" altLang="sk-SK" b="1" dirty="0" smtClean="0"/>
              <a:t>S ďalšími výzvami sa neuvažuje.</a:t>
            </a: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2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610160" cy="530575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endParaRPr lang="sk-SK" sz="2200" b="1" dirty="0" smtClean="0"/>
          </a:p>
          <a:p>
            <a:pPr marL="82296" indent="0" algn="just">
              <a:buNone/>
            </a:pPr>
            <a:endParaRPr lang="sk-SK" sz="2200" b="1" dirty="0"/>
          </a:p>
          <a:p>
            <a:pPr marL="82296" indent="0" algn="just">
              <a:buNone/>
            </a:pPr>
            <a:endParaRPr lang="sk-SK" sz="2200" b="1" dirty="0" smtClean="0"/>
          </a:p>
          <a:p>
            <a:pPr marL="82296" indent="0" algn="just">
              <a:buNone/>
            </a:pPr>
            <a:endParaRPr lang="sk-SK" sz="2200" b="1" dirty="0"/>
          </a:p>
          <a:p>
            <a:pPr marL="82296" indent="0" algn="just">
              <a:buNone/>
            </a:pPr>
            <a:endParaRPr lang="sk-SK" sz="2200" b="1" dirty="0" smtClean="0"/>
          </a:p>
          <a:p>
            <a:pPr marL="82296" indent="0" algn="just">
              <a:buNone/>
            </a:pPr>
            <a:endParaRPr lang="sk-SK" sz="2200" b="1" dirty="0"/>
          </a:p>
          <a:p>
            <a:pPr marL="82296" indent="0" algn="ctr">
              <a:buNone/>
            </a:pPr>
            <a:r>
              <a:rPr lang="sk-SK" b="1" dirty="0" smtClean="0"/>
              <a:t>Priame platby v roku 2017</a:t>
            </a: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6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807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pl-PL" sz="2000" b="1" dirty="0"/>
              <a:t>Priame platby v roku 2017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97957" y="2276872"/>
            <a:ext cx="4058019" cy="1656184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 2" panose="05020102010507070707" pitchFamily="18" charset="2"/>
              <a:buChar char=""/>
            </a:pPr>
            <a:r>
              <a:rPr lang="sk-SK" sz="2400" dirty="0" smtClean="0"/>
              <a:t>Jednotná platba na plochu</a:t>
            </a:r>
            <a:endParaRPr lang="sk-SK" sz="2400" noProof="0" dirty="0" smtClean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2400" dirty="0"/>
              <a:t>Platba na poľnohospodárske postupy prospešné pre klímu a životné </a:t>
            </a:r>
            <a:r>
              <a:rPr lang="sk-SK" sz="2400" dirty="0" smtClean="0"/>
              <a:t>prostredie</a:t>
            </a:r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2400" dirty="0"/>
              <a:t>Platba pre mladých </a:t>
            </a:r>
            <a:r>
              <a:rPr lang="sk-SK" sz="2400" dirty="0" smtClean="0"/>
              <a:t>poľnohospodárov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251520" y="4747874"/>
            <a:ext cx="4104456" cy="181294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2" panose="05020102010507070707" pitchFamily="18" charset="2"/>
              <a:buChar char=""/>
            </a:pPr>
            <a:r>
              <a:rPr lang="sk-SK" sz="2400" dirty="0" smtClean="0"/>
              <a:t>Doplnková vnútroštátna platba na plochu</a:t>
            </a:r>
          </a:p>
          <a:p>
            <a:pPr algn="just">
              <a:buFont typeface="Wingdings 2" panose="05020102010507070707" pitchFamily="18" charset="2"/>
              <a:buChar char=""/>
            </a:pPr>
            <a:r>
              <a:rPr lang="sk-SK" sz="2400" dirty="0" smtClean="0"/>
              <a:t>Doplnková vnútroštátna platba na chmeľ</a:t>
            </a:r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2400" dirty="0" smtClean="0"/>
              <a:t>Doplnková vnútroštátna platba na dobytčie jednotky</a:t>
            </a:r>
            <a:endParaRPr lang="en-US" sz="2400" dirty="0"/>
          </a:p>
        </p:txBody>
      </p:sp>
      <p:sp>
        <p:nvSpPr>
          <p:cNvPr id="7" name="Obdĺžnik 6"/>
          <p:cNvSpPr/>
          <p:nvPr/>
        </p:nvSpPr>
        <p:spPr>
          <a:xfrm>
            <a:off x="251520" y="971436"/>
            <a:ext cx="4248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1400" b="1" i="1" dirty="0" smtClean="0">
                <a:solidFill>
                  <a:schemeClr val="accent1"/>
                </a:solidFill>
              </a:rPr>
              <a:t>Nariadenie </a:t>
            </a:r>
            <a:r>
              <a:rPr lang="sk-SK" sz="1400" b="1" i="1" dirty="0">
                <a:solidFill>
                  <a:schemeClr val="accent1"/>
                </a:solidFill>
              </a:rPr>
              <a:t>vlády </a:t>
            </a:r>
            <a:r>
              <a:rPr lang="sk-SK" sz="1400" b="1" i="1" dirty="0" smtClean="0">
                <a:solidFill>
                  <a:schemeClr val="accent1"/>
                </a:solidFill>
              </a:rPr>
              <a:t>SR č. 342/2014</a:t>
            </a:r>
            <a:r>
              <a:rPr lang="sk-SK" sz="1400" b="1" i="1" dirty="0">
                <a:solidFill>
                  <a:schemeClr val="accent1"/>
                </a:solidFill>
              </a:rPr>
              <a:t> </a:t>
            </a:r>
            <a:r>
              <a:rPr lang="sk-SK" sz="1400" b="1" i="1" dirty="0" smtClean="0">
                <a:solidFill>
                  <a:schemeClr val="accent1"/>
                </a:solidFill>
              </a:rPr>
              <a:t>Z. z., </a:t>
            </a:r>
            <a:r>
              <a:rPr lang="sk-SK" sz="1400" b="1" i="1" dirty="0">
                <a:solidFill>
                  <a:schemeClr val="accent1"/>
                </a:solidFill>
              </a:rPr>
              <a:t>ktorým sa ustanovujú pravidlá poskytovania podpory v poľnohospodárstve v súvislosti so schémami oddelených priamych platieb </a:t>
            </a:r>
            <a:r>
              <a:rPr lang="sk-SK" sz="1400" b="1" i="1" dirty="0" smtClean="0">
                <a:solidFill>
                  <a:schemeClr val="accent1"/>
                </a:solidFill>
              </a:rPr>
              <a:t>(redakčné oznámenie o oprave chýb čiastka 118) v znení č. 76/2015 Z. z., č. 10/2016 Z. z. </a:t>
            </a:r>
            <a:r>
              <a:rPr lang="sk-SK" sz="1400" b="1" i="1" dirty="0">
                <a:solidFill>
                  <a:schemeClr val="accent1"/>
                </a:solidFill>
              </a:rPr>
              <a:t>a </a:t>
            </a:r>
            <a:r>
              <a:rPr lang="sk-SK" sz="1400" b="1" i="1" dirty="0">
                <a:solidFill>
                  <a:srgbClr val="FF0000"/>
                </a:solidFill>
              </a:rPr>
              <a:t>č. </a:t>
            </a:r>
            <a:r>
              <a:rPr lang="sk-SK" sz="1400" b="1" i="1" dirty="0" smtClean="0">
                <a:solidFill>
                  <a:srgbClr val="FF0000"/>
                </a:solidFill>
              </a:rPr>
              <a:t>47/2017 </a:t>
            </a:r>
            <a:r>
              <a:rPr lang="sk-SK" sz="1400" b="1" i="1" dirty="0">
                <a:solidFill>
                  <a:srgbClr val="FF0000"/>
                </a:solidFill>
              </a:rPr>
              <a:t>Z. </a:t>
            </a:r>
            <a:r>
              <a:rPr lang="sk-SK" sz="1400" b="1" i="1" dirty="0">
                <a:solidFill>
                  <a:srgbClr val="FF0000"/>
                </a:solidFill>
              </a:rPr>
              <a:t>z.</a:t>
            </a:r>
            <a:endParaRPr lang="sk-SK" sz="1400" b="1" i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16016" y="2060848"/>
            <a:ext cx="4072496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 smtClean="0"/>
              <a:t>Platba </a:t>
            </a:r>
            <a:r>
              <a:rPr lang="sk-SK" sz="1600" dirty="0"/>
              <a:t>na pestovanie cukrovej </a:t>
            </a:r>
            <a:r>
              <a:rPr lang="sk-SK" sz="1600" dirty="0" smtClean="0"/>
              <a:t>repy</a:t>
            </a:r>
            <a:endParaRPr lang="sk-SK" sz="1600" dirty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 smtClean="0"/>
              <a:t>Platba </a:t>
            </a:r>
            <a:r>
              <a:rPr lang="sk-SK" sz="1600" dirty="0"/>
              <a:t>na pestovanie </a:t>
            </a:r>
            <a:r>
              <a:rPr lang="sk-SK" sz="1600" dirty="0" smtClean="0"/>
              <a:t>chmeľu</a:t>
            </a:r>
            <a:endParaRPr lang="sk-SK" sz="1600" dirty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 smtClean="0"/>
              <a:t>Platba </a:t>
            </a:r>
            <a:r>
              <a:rPr lang="sk-SK" sz="1600" dirty="0"/>
              <a:t>na pestovanie vybraných druhov ovocia s vysokou </a:t>
            </a:r>
            <a:r>
              <a:rPr lang="sk-SK" sz="1600" dirty="0" smtClean="0"/>
              <a:t>prácnosťou</a:t>
            </a:r>
            <a:endParaRPr lang="sk-SK" sz="1600" dirty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/>
              <a:t>Platba na pestovanie vybraných druhov ovocia s veľmi vysokou </a:t>
            </a:r>
            <a:r>
              <a:rPr lang="sk-SK" sz="1600" dirty="0" smtClean="0"/>
              <a:t>prácnosťou</a:t>
            </a:r>
            <a:endParaRPr lang="sk-SK" sz="1600" dirty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/>
              <a:t>Platba na pestovanie vybraných druhov zeleniny s vysokou </a:t>
            </a:r>
            <a:r>
              <a:rPr lang="sk-SK" sz="1600" dirty="0" smtClean="0"/>
              <a:t>prácnosťou</a:t>
            </a:r>
            <a:endParaRPr lang="sk-SK" sz="1600" dirty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/>
              <a:t>Platba na pestovanie vybraných druhov zeleniny s veľmi vysokou </a:t>
            </a:r>
            <a:r>
              <a:rPr lang="sk-SK" sz="1600" dirty="0" smtClean="0"/>
              <a:t>prácnosťou</a:t>
            </a:r>
            <a:endParaRPr lang="sk-SK" sz="1600" dirty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/>
              <a:t>Platba na pestovanie </a:t>
            </a:r>
            <a:r>
              <a:rPr lang="sk-SK" sz="1600" dirty="0" smtClean="0"/>
              <a:t>rajčiakov</a:t>
            </a:r>
            <a:endParaRPr lang="sk-SK" sz="1600" dirty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/>
              <a:t>Platba na chov bahníc, jariek a </a:t>
            </a:r>
            <a:r>
              <a:rPr lang="sk-SK" sz="1600" dirty="0" smtClean="0"/>
              <a:t>kôz</a:t>
            </a:r>
            <a:endParaRPr lang="sk-SK" sz="1600" dirty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/>
              <a:t>Platba na výkrm vybraných kategórií hovädzieho </a:t>
            </a:r>
            <a:r>
              <a:rPr lang="sk-SK" sz="1600" dirty="0" smtClean="0"/>
              <a:t>dobytka</a:t>
            </a:r>
            <a:endParaRPr lang="sk-SK" sz="1600" dirty="0"/>
          </a:p>
          <a:p>
            <a:pPr algn="just">
              <a:buFont typeface="Wingdings 2" panose="05020102010507070707" pitchFamily="18" charset="2"/>
              <a:buChar char=""/>
            </a:pPr>
            <a:r>
              <a:rPr lang="sk-SK" sz="1600" dirty="0"/>
              <a:t>Platba na kravy chované v systéme s trhovou produkciou </a:t>
            </a:r>
            <a:r>
              <a:rPr lang="sk-SK" sz="1600" dirty="0" smtClean="0"/>
              <a:t>mlieka</a:t>
            </a:r>
            <a:endParaRPr lang="sk-SK" sz="1600" dirty="0"/>
          </a:p>
        </p:txBody>
      </p:sp>
      <p:sp>
        <p:nvSpPr>
          <p:cNvPr id="9" name="Obdĺžnik 8"/>
          <p:cNvSpPr/>
          <p:nvPr/>
        </p:nvSpPr>
        <p:spPr>
          <a:xfrm>
            <a:off x="251520" y="3793767"/>
            <a:ext cx="4104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1400" b="1" i="1" dirty="0">
                <a:solidFill>
                  <a:schemeClr val="accent1"/>
                </a:solidFill>
              </a:rPr>
              <a:t>N</a:t>
            </a:r>
            <a:r>
              <a:rPr lang="sk-SK" sz="1400" b="1" i="1" dirty="0" smtClean="0">
                <a:solidFill>
                  <a:schemeClr val="accent1"/>
                </a:solidFill>
              </a:rPr>
              <a:t>ariadenie </a:t>
            </a:r>
            <a:r>
              <a:rPr lang="sk-SK" sz="1400" b="1" i="1" dirty="0">
                <a:solidFill>
                  <a:schemeClr val="accent1"/>
                </a:solidFill>
              </a:rPr>
              <a:t>vlády </a:t>
            </a:r>
            <a:r>
              <a:rPr lang="sk-SK" sz="1400" b="1" i="1" dirty="0" smtClean="0">
                <a:solidFill>
                  <a:schemeClr val="accent1"/>
                </a:solidFill>
              </a:rPr>
              <a:t>SR č</a:t>
            </a:r>
            <a:r>
              <a:rPr lang="sk-SK" sz="1400" b="1" i="1" dirty="0">
                <a:solidFill>
                  <a:schemeClr val="accent1"/>
                </a:solidFill>
              </a:rPr>
              <a:t>. 152/2013 Z. z. o podmienkach poskytovania podpory </a:t>
            </a:r>
            <a:r>
              <a:rPr lang="sk-SK" sz="1400" b="1" i="1" dirty="0" smtClean="0">
                <a:solidFill>
                  <a:schemeClr val="accent1"/>
                </a:solidFill>
              </a:rPr>
              <a:t>v </a:t>
            </a:r>
            <a:r>
              <a:rPr lang="sk-SK" sz="1400" b="1" i="1" dirty="0">
                <a:solidFill>
                  <a:schemeClr val="accent1"/>
                </a:solidFill>
              </a:rPr>
              <a:t>poľnohospodárstve formou prechodných vnútroštátnych platieb </a:t>
            </a:r>
            <a:r>
              <a:rPr lang="sk-SK" sz="1400" b="1" i="1" dirty="0" smtClean="0">
                <a:solidFill>
                  <a:schemeClr val="accent1"/>
                </a:solidFill>
              </a:rPr>
              <a:t>v znení č. 20/2014 Z. z. a č</a:t>
            </a:r>
            <a:r>
              <a:rPr lang="sk-SK" sz="1400" b="1" i="1" dirty="0">
                <a:solidFill>
                  <a:schemeClr val="accent1"/>
                </a:solidFill>
              </a:rPr>
              <a:t>. </a:t>
            </a:r>
            <a:r>
              <a:rPr lang="sk-SK" sz="1400" b="1" i="1" dirty="0" smtClean="0">
                <a:solidFill>
                  <a:schemeClr val="accent1"/>
                </a:solidFill>
              </a:rPr>
              <a:t>7/2015 Z. z.</a:t>
            </a:r>
            <a:endParaRPr lang="sk-SK" sz="1400" b="1" i="1" dirty="0">
              <a:solidFill>
                <a:schemeClr val="accent1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4644008" y="971435"/>
            <a:ext cx="41445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1400" b="1" i="1" dirty="0" smtClean="0">
                <a:solidFill>
                  <a:schemeClr val="accent1"/>
                </a:solidFill>
              </a:rPr>
              <a:t>Nariadenie </a:t>
            </a:r>
            <a:r>
              <a:rPr lang="sk-SK" sz="1400" b="1" i="1" dirty="0">
                <a:solidFill>
                  <a:schemeClr val="accent1"/>
                </a:solidFill>
              </a:rPr>
              <a:t>vlády </a:t>
            </a:r>
            <a:r>
              <a:rPr lang="sk-SK" sz="1400" b="1" i="1" dirty="0" smtClean="0">
                <a:solidFill>
                  <a:schemeClr val="accent1"/>
                </a:solidFill>
              </a:rPr>
              <a:t>SR č. 36/2015</a:t>
            </a:r>
            <a:r>
              <a:rPr lang="sk-SK" sz="1400" b="1" i="1" dirty="0">
                <a:solidFill>
                  <a:schemeClr val="accent1"/>
                </a:solidFill>
              </a:rPr>
              <a:t> </a:t>
            </a:r>
            <a:r>
              <a:rPr lang="sk-SK" sz="1400" b="1" i="1" dirty="0" smtClean="0">
                <a:solidFill>
                  <a:schemeClr val="accent1"/>
                </a:solidFill>
              </a:rPr>
              <a:t>Z. z., </a:t>
            </a:r>
            <a:r>
              <a:rPr lang="sk-SK" sz="1400" b="1" i="1" dirty="0">
                <a:solidFill>
                  <a:schemeClr val="accent1"/>
                </a:solidFill>
              </a:rPr>
              <a:t>ktorým sa ustanovujú pravidlá poskytovania podpory v poľnohospodárstve v súvislosti so schémami </a:t>
            </a:r>
            <a:r>
              <a:rPr lang="sk-SK" sz="1400" b="1" i="1" dirty="0" smtClean="0">
                <a:solidFill>
                  <a:schemeClr val="accent1"/>
                </a:solidFill>
              </a:rPr>
              <a:t>viazaných priamych </a:t>
            </a:r>
            <a:r>
              <a:rPr lang="sk-SK" sz="1400" b="1" i="1" dirty="0">
                <a:solidFill>
                  <a:schemeClr val="accent1"/>
                </a:solidFill>
              </a:rPr>
              <a:t>platieb </a:t>
            </a:r>
            <a:r>
              <a:rPr lang="pl-PL" sz="1400" b="1" i="1" dirty="0">
                <a:solidFill>
                  <a:schemeClr val="accent1"/>
                </a:solidFill>
              </a:rPr>
              <a:t>v znení č. </a:t>
            </a:r>
            <a:r>
              <a:rPr lang="sk-SK" sz="1400" b="1" i="1" dirty="0" smtClean="0">
                <a:solidFill>
                  <a:schemeClr val="accent1"/>
                </a:solidFill>
              </a:rPr>
              <a:t>122</a:t>
            </a:r>
            <a:r>
              <a:rPr lang="pl-PL" sz="1400" b="1" i="1" dirty="0" smtClean="0">
                <a:solidFill>
                  <a:schemeClr val="accent1"/>
                </a:solidFill>
              </a:rPr>
              <a:t>/2016 </a:t>
            </a:r>
            <a:r>
              <a:rPr lang="pl-PL" sz="1400" b="1" i="1" dirty="0">
                <a:solidFill>
                  <a:schemeClr val="accent1"/>
                </a:solidFill>
              </a:rPr>
              <a:t>Z. z. </a:t>
            </a:r>
            <a:r>
              <a:rPr lang="pl-PL" sz="1400" b="1" i="1" dirty="0" smtClean="0">
                <a:solidFill>
                  <a:schemeClr val="accent1"/>
                </a:solidFill>
              </a:rPr>
              <a:t>a </a:t>
            </a:r>
            <a:r>
              <a:rPr lang="pl-PL" sz="1400" b="1" i="1" dirty="0">
                <a:solidFill>
                  <a:srgbClr val="FF0000"/>
                </a:solidFill>
              </a:rPr>
              <a:t>č. </a:t>
            </a:r>
            <a:r>
              <a:rPr lang="sk-SK" sz="1400" b="1" i="1" dirty="0" smtClean="0">
                <a:solidFill>
                  <a:srgbClr val="FF0000"/>
                </a:solidFill>
              </a:rPr>
              <a:t>48/2017 </a:t>
            </a:r>
            <a:r>
              <a:rPr lang="sk-SK" sz="1400" b="1" i="1" dirty="0">
                <a:solidFill>
                  <a:srgbClr val="FF0000"/>
                </a:solidFill>
              </a:rPr>
              <a:t>Z. </a:t>
            </a:r>
            <a:r>
              <a:rPr lang="sk-SK" sz="1400" b="1" i="1" dirty="0">
                <a:solidFill>
                  <a:srgbClr val="FF0000"/>
                </a:solidFill>
              </a:rPr>
              <a:t>z.</a:t>
            </a:r>
            <a:endParaRPr lang="sk-SK" sz="1400" b="1" i="1" dirty="0">
              <a:solidFill>
                <a:srgbClr val="FF0000"/>
              </a:solidFill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51520" y="116632"/>
            <a:ext cx="8640960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+mj-lt"/>
              </a:rPr>
              <a:t>Indikatívny* 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rozpis stropov schém priamych platieb </a:t>
            </a:r>
            <a:endParaRPr lang="pl-PL" sz="20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prechodných vnútroštátnych platieb na roky 2015 – 2020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607091"/>
              </p:ext>
            </p:extLst>
          </p:nvPr>
        </p:nvGraphicFramePr>
        <p:xfrm>
          <a:off x="395535" y="1772811"/>
          <a:ext cx="8496944" cy="2807908"/>
        </p:xfrm>
        <a:graphic>
          <a:graphicData uri="http://schemas.openxmlformats.org/drawingml/2006/table">
            <a:tbl>
              <a:tblPr/>
              <a:tblGrid>
                <a:gridCol w="1277627"/>
                <a:gridCol w="5389988"/>
                <a:gridCol w="1829329"/>
              </a:tblGrid>
              <a:tr h="52792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Právny základ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Názov schémy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Strop schémy </a:t>
                      </a:r>
                      <a:endParaRPr lang="sk-SK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2015 - 2020)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NEPR č. 1307/2013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88168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čl. 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jednotná platba na plochu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1 484 752 451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23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čl. 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platba na poľnohospodárske postupy prospešné pre klímu a životné prostredie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785 583 307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68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čl. 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platba pre mladých poľnohospodárov</a:t>
                      </a:r>
                      <a:r>
                        <a:rPr lang="sk-S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7 855 833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68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čl. 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viazaná podpora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340 419 433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68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čl. 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prechodné vnútroštátne </a:t>
                      </a:r>
                      <a:r>
                        <a:rPr lang="sk-S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platby***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30 000 000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95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Spolu****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sk-SK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618 </a:t>
                      </a:r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611 024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bdĺžnik 5"/>
          <p:cNvSpPr/>
          <p:nvPr/>
        </p:nvSpPr>
        <p:spPr>
          <a:xfrm>
            <a:off x="395536" y="4653136"/>
            <a:ext cx="2592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000" i="1" dirty="0" smtClean="0"/>
              <a:t>* v </a:t>
            </a:r>
            <a:r>
              <a:rPr lang="sk-SK" sz="1000" i="1" dirty="0"/>
              <a:t>prípade zachovania rozhodnutí k 1.8.2016</a:t>
            </a:r>
          </a:p>
          <a:p>
            <a:r>
              <a:rPr lang="sk-SK" sz="1000" i="1" dirty="0" smtClean="0"/>
              <a:t>** odhadovaný </a:t>
            </a:r>
            <a:r>
              <a:rPr lang="sk-SK" sz="1000" i="1" dirty="0"/>
              <a:t>strop</a:t>
            </a:r>
          </a:p>
          <a:p>
            <a:r>
              <a:rPr lang="sk-SK" sz="1000" i="1" dirty="0" smtClean="0"/>
              <a:t>*** teoretický </a:t>
            </a:r>
            <a:r>
              <a:rPr lang="sk-SK" sz="1000" i="1" dirty="0"/>
              <a:t>maximálny strop</a:t>
            </a:r>
          </a:p>
          <a:p>
            <a:r>
              <a:rPr lang="sk-SK" sz="1000" i="1" dirty="0" smtClean="0"/>
              <a:t>**** bez </a:t>
            </a:r>
            <a:r>
              <a:rPr lang="sk-SK" sz="1000" i="1" dirty="0"/>
              <a:t>zdrojov štátneho rozpočtu</a:t>
            </a: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9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51520" y="116632"/>
            <a:ext cx="864096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+mj-lt"/>
              </a:rPr>
              <a:t>Odhad* súm priamych platieb financovaných z EPZF v roku 2017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22060"/>
              </p:ext>
            </p:extLst>
          </p:nvPr>
        </p:nvGraphicFramePr>
        <p:xfrm>
          <a:off x="395537" y="1412771"/>
          <a:ext cx="8208912" cy="4243667"/>
        </p:xfrm>
        <a:graphic>
          <a:graphicData uri="http://schemas.openxmlformats.org/drawingml/2006/table">
            <a:tbl>
              <a:tblPr firstRow="1" firstCol="1" bandRow="1"/>
              <a:tblGrid>
                <a:gridCol w="6771972"/>
                <a:gridCol w="1436940"/>
              </a:tblGrid>
              <a:tr h="632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Názov</a:t>
                      </a:r>
                      <a:r>
                        <a:rPr lang="sk-SK" sz="14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schémy</a:t>
                      </a:r>
                      <a:endParaRPr lang="sk-S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Úroveň fariem</a:t>
                      </a:r>
                      <a:endParaRPr lang="sk-SK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(EUR / m.j.)</a:t>
                      </a:r>
                      <a:endParaRPr lang="sk-SK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jednotná platba na plochu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135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poľnohospodárske postupy prospešné pre klímu a životné prostredie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71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pre mladých poľnohospodárov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Viazané priame platby</a:t>
                      </a:r>
                      <a:endParaRPr lang="sk-SK" sz="14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pestovanie cukrovej repy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380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pestovanie chmeľu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413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pestovanie vybraných druhov ovocia s vysokou prácnosťou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151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pestovanie vybraných druhov ovocia s veľmi vysokou prácnosťou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243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pestovanie vybraných druhov zeleniny s vysokou prácnosťou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51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pestovanie vybraných druhov zeleniny s veľmi vysokou prácnosťou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91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pestovanie rajčiakov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494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chov bahníc, jariek a kôz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výkrm vybraných kategórií hovädzieho dobytka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232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platba na kravy chované v systéme s trhovou produkciou mlieka</a:t>
                      </a:r>
                      <a:endParaRPr lang="sk-SK" sz="14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269</a:t>
                      </a:r>
                      <a:endParaRPr lang="sk-SK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Obdĺžnik 9"/>
          <p:cNvSpPr/>
          <p:nvPr/>
        </p:nvSpPr>
        <p:spPr>
          <a:xfrm>
            <a:off x="389420" y="5772289"/>
            <a:ext cx="25922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000" i="1" dirty="0" smtClean="0"/>
              <a:t>* v </a:t>
            </a:r>
            <a:r>
              <a:rPr lang="sk-SK" sz="1000" i="1" dirty="0"/>
              <a:t>prípade zachovania rozhodnutí k </a:t>
            </a:r>
            <a:r>
              <a:rPr lang="sk-SK" sz="1000" i="1" dirty="0" smtClean="0"/>
              <a:t>1.8.2016</a:t>
            </a:r>
            <a:endParaRPr lang="sk-SK" sz="1000" i="1" dirty="0"/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1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kamil.huslica\Desktop\oprh\logo OPRH\fishes\logo OPRH 2014-2020_verzia 0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04150" y="2348880"/>
            <a:ext cx="3152026" cy="2652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57227" y="13368"/>
            <a:ext cx="2314574" cy="89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ok 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72007"/>
            <a:ext cx="1656184" cy="836713"/>
          </a:xfrm>
          <a:prstGeom prst="rect">
            <a:avLst/>
          </a:prstGeom>
        </p:spPr>
      </p:pic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5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16632"/>
            <a:ext cx="7543800" cy="1087016"/>
          </a:xfrm>
        </p:spPr>
        <p:txBody>
          <a:bodyPr/>
          <a:lstStyle/>
          <a:p>
            <a:pPr marL="0" indent="0" algn="ctr">
              <a:buNone/>
            </a:pPr>
            <a:r>
              <a:rPr lang="sk-SK" altLang="sk-SK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 (Text)"/>
                <a:cs typeface="Tahoma" pitchFamily="34" charset="0"/>
              </a:rPr>
              <a:t>Rozpočet OP RH podľa priorít Únie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506697"/>
              </p:ext>
            </p:extLst>
          </p:nvPr>
        </p:nvGraphicFramePr>
        <p:xfrm>
          <a:off x="1187624" y="1052736"/>
          <a:ext cx="6769101" cy="30981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94384"/>
                <a:gridCol w="1204241"/>
                <a:gridCol w="1204241"/>
                <a:gridCol w="1204241"/>
                <a:gridCol w="1761994"/>
              </a:tblGrid>
              <a:tr h="864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Priorita Únie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ENRF (€)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Štátny rozpočet (€)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Verejné zdroje celkom (€)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Podiel verejných zdrojov na celkovom rozpočte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9 406 530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3 135 510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12 542 040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60%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1 400 000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252 778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1 652 778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8%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4 041 370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1 347 124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5 388 494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26%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Technická pomoc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937 100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312 367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1 249 467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6%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Celkom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15 785 000</a:t>
                      </a:r>
                      <a:endParaRPr lang="sk-SK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5 047 779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20 832 779</a:t>
                      </a:r>
                      <a:endParaRPr lang="sk-SK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394338"/>
              </p:ext>
            </p:extLst>
          </p:nvPr>
        </p:nvGraphicFramePr>
        <p:xfrm>
          <a:off x="1187624" y="4437112"/>
          <a:ext cx="6096000" cy="1483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079500"/>
                <a:gridCol w="50165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Priorita Únie</a:t>
                      </a:r>
                      <a:endParaRPr lang="sk-SK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Opatrenie</a:t>
                      </a:r>
                      <a:endParaRPr lang="sk-SK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Produktívne investície do akvakultúry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Zber údajov / Kontrola a presadzovanie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5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Marketingové opatrenia / Spracovanie produktov rybolovu a akvakultúry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6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lokTextu 5"/>
          <p:cNvSpPr txBox="1"/>
          <p:nvPr/>
        </p:nvSpPr>
        <p:spPr>
          <a:xfrm>
            <a:off x="348763" y="548680"/>
            <a:ext cx="8496944" cy="5539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dirty="0" smtClean="0">
                <a:solidFill>
                  <a:srgbClr val="000000"/>
                </a:solidFill>
              </a:rPr>
              <a:t>Pripravované výzvy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dirty="0" smtClean="0">
                <a:solidFill>
                  <a:srgbClr val="000000"/>
                </a:solidFill>
              </a:rPr>
              <a:t>(marec, apríl 2017)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 smtClean="0">
                <a:solidFill>
                  <a:srgbClr val="000000"/>
                </a:solidFill>
              </a:rPr>
              <a:t>v súčasnosti sú vo </a:t>
            </a:r>
            <a:r>
              <a:rPr lang="sk-SK" sz="2000" dirty="0">
                <a:solidFill>
                  <a:srgbClr val="000000"/>
                </a:solidFill>
              </a:rPr>
              <a:t>fáze prípravy </a:t>
            </a:r>
            <a:r>
              <a:rPr lang="sk-SK" sz="2000" dirty="0" smtClean="0">
                <a:solidFill>
                  <a:srgbClr val="000000"/>
                </a:solidFill>
              </a:rPr>
              <a:t>výzvy </a:t>
            </a:r>
            <a:r>
              <a:rPr lang="sk-SK" sz="2000" dirty="0">
                <a:solidFill>
                  <a:srgbClr val="000000"/>
                </a:solidFill>
              </a:rPr>
              <a:t>pre opatrenie </a:t>
            </a:r>
            <a:r>
              <a:rPr lang="sk-SK" sz="2000" b="1" dirty="0">
                <a:solidFill>
                  <a:srgbClr val="000000"/>
                </a:solidFill>
              </a:rPr>
              <a:t>Spracovanie produktov rybolovu a akvakultúry </a:t>
            </a:r>
            <a:r>
              <a:rPr lang="sk-SK" sz="2000" kern="0" dirty="0">
                <a:solidFill>
                  <a:srgbClr val="000000"/>
                </a:solidFill>
              </a:rPr>
              <a:t>s predpokladaným termínom vyhlásenia v </a:t>
            </a:r>
            <a:r>
              <a:rPr lang="sk-SK" sz="2000" kern="0" dirty="0" smtClean="0">
                <a:solidFill>
                  <a:srgbClr val="000000"/>
                </a:solidFill>
              </a:rPr>
              <a:t>mesiaci marec 2017. Týka sa to </a:t>
            </a:r>
            <a:r>
              <a:rPr lang="sk-SK" sz="2000" dirty="0" smtClean="0">
                <a:solidFill>
                  <a:srgbClr val="000000"/>
                </a:solidFill>
              </a:rPr>
              <a:t>nasledujúcich aktivít: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>
              <a:solidFill>
                <a:srgbClr val="000000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dirty="0" smtClean="0">
                <a:solidFill>
                  <a:srgbClr val="5F5F5F"/>
                </a:solidFill>
              </a:rPr>
              <a:t>Aktivita </a:t>
            </a:r>
            <a:r>
              <a:rPr lang="sk-SK" dirty="0">
                <a:solidFill>
                  <a:srgbClr val="5F5F5F"/>
                </a:solidFill>
              </a:rPr>
              <a:t>1: Úspora energie alebo znižovanie vplyvu na životné </a:t>
            </a:r>
            <a:r>
              <a:rPr lang="sk-SK" dirty="0" smtClean="0">
                <a:solidFill>
                  <a:srgbClr val="5F5F5F"/>
                </a:solidFill>
              </a:rPr>
              <a:t>prostredie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dirty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dirty="0">
                <a:solidFill>
                  <a:srgbClr val="5F5F5F"/>
                </a:solidFill>
              </a:rPr>
              <a:t>Aktivita 2: Zlepšenie bezpečnosti, hygieny, zdravia a pracovných </a:t>
            </a:r>
            <a:r>
              <a:rPr lang="sk-SK" dirty="0" smtClean="0">
                <a:solidFill>
                  <a:srgbClr val="5F5F5F"/>
                </a:solidFill>
              </a:rPr>
              <a:t>podmienok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dirty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dirty="0" smtClean="0">
                <a:solidFill>
                  <a:srgbClr val="5F5F5F"/>
                </a:solidFill>
              </a:rPr>
              <a:t>Aktivita 3</a:t>
            </a:r>
            <a:r>
              <a:rPr lang="sk-SK" dirty="0">
                <a:solidFill>
                  <a:srgbClr val="5F5F5F"/>
                </a:solidFill>
              </a:rPr>
              <a:t>: Zavádzanie nových alebo zlepšených produktov, procesov alebo systémov riadenia a organizácie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dirty="0" smtClean="0">
                <a:solidFill>
                  <a:srgbClr val="5F5F5F"/>
                </a:solidFill>
              </a:rPr>
              <a:t>Celkový </a:t>
            </a:r>
            <a:r>
              <a:rPr lang="sk-SK" b="1" u="sng" dirty="0">
                <a:solidFill>
                  <a:srgbClr val="5F5F5F"/>
                </a:solidFill>
              </a:rPr>
              <a:t>indikatívny rozpočet </a:t>
            </a:r>
            <a:r>
              <a:rPr lang="sk-SK" b="1" u="sng" kern="0" dirty="0" smtClean="0">
                <a:solidFill>
                  <a:srgbClr val="5F5F5F"/>
                </a:solidFill>
              </a:rPr>
              <a:t>(EÚ + ŠR)</a:t>
            </a:r>
            <a:r>
              <a:rPr lang="sk-SK" b="1" dirty="0" smtClean="0">
                <a:solidFill>
                  <a:srgbClr val="5F5F5F"/>
                </a:solidFill>
              </a:rPr>
              <a:t>: 2 633 096,00 €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kern="0" dirty="0" smtClean="0">
                <a:solidFill>
                  <a:srgbClr val="5F5F5F"/>
                </a:solidFill>
              </a:rPr>
              <a:t>Maximálny počet podporených projektov</a:t>
            </a:r>
            <a:r>
              <a:rPr lang="sk-SK" b="1" kern="0" dirty="0" smtClean="0">
                <a:solidFill>
                  <a:srgbClr val="5F5F5F"/>
                </a:solidFill>
              </a:rPr>
              <a:t>: 15</a:t>
            </a:r>
            <a:endParaRPr lang="sk-SK" b="1" i="1" kern="0" dirty="0">
              <a:solidFill>
                <a:srgbClr val="5F5F5F"/>
              </a:solidFill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kern="0" dirty="0">
              <a:solidFill>
                <a:srgbClr val="5F5F5F"/>
              </a:solidFill>
              <a:sym typeface="Symbol"/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81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lokTextu 1"/>
          <p:cNvSpPr txBox="1"/>
          <p:nvPr/>
        </p:nvSpPr>
        <p:spPr>
          <a:xfrm>
            <a:off x="251520" y="764704"/>
            <a:ext cx="8712968" cy="56784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kern="0" dirty="0">
                <a:solidFill>
                  <a:srgbClr val="000000"/>
                </a:solidFill>
              </a:rPr>
              <a:t>V</a:t>
            </a:r>
            <a:r>
              <a:rPr lang="sk-SK" dirty="0">
                <a:solidFill>
                  <a:srgbClr val="000000"/>
                </a:solidFill>
              </a:rPr>
              <a:t> </a:t>
            </a:r>
            <a:r>
              <a:rPr lang="sk-SK" dirty="0" smtClean="0">
                <a:solidFill>
                  <a:srgbClr val="000000"/>
                </a:solidFill>
              </a:rPr>
              <a:t>mesiaci apríl je naplánované vyhlásenie výziev </a:t>
            </a:r>
            <a:r>
              <a:rPr lang="sk-SK" dirty="0">
                <a:solidFill>
                  <a:srgbClr val="000000"/>
                </a:solidFill>
              </a:rPr>
              <a:t>pre opatrenie </a:t>
            </a:r>
            <a:r>
              <a:rPr lang="sk-SK" b="1" dirty="0">
                <a:solidFill>
                  <a:srgbClr val="000000"/>
                </a:solidFill>
              </a:rPr>
              <a:t>Produktívne investície do akvakultúry</a:t>
            </a:r>
            <a:r>
              <a:rPr lang="sk-SK" dirty="0">
                <a:solidFill>
                  <a:srgbClr val="000000"/>
                </a:solidFill>
              </a:rPr>
              <a:t> na </a:t>
            </a:r>
            <a:r>
              <a:rPr lang="sk-SK" dirty="0" smtClean="0">
                <a:solidFill>
                  <a:srgbClr val="000000"/>
                </a:solidFill>
              </a:rPr>
              <a:t>nasledujúce konkrétne ciele a ich </a:t>
            </a:r>
            <a:r>
              <a:rPr lang="sk-SK" dirty="0">
                <a:solidFill>
                  <a:srgbClr val="000000"/>
                </a:solidFill>
              </a:rPr>
              <a:t>aktivity</a:t>
            </a:r>
            <a:r>
              <a:rPr lang="sk-SK" dirty="0" smtClean="0">
                <a:solidFill>
                  <a:srgbClr val="000000"/>
                </a:solidFill>
              </a:rPr>
              <a:t>:</a:t>
            </a:r>
          </a:p>
          <a:p>
            <a:pPr marL="285750" indent="-285750">
              <a:buFont typeface="Wingdings" pitchFamily="2" charset="2"/>
              <a:buChar char="ü"/>
            </a:pPr>
            <a:endParaRPr lang="sk-SK" b="1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dirty="0" smtClean="0">
                <a:solidFill>
                  <a:prstClr val="black"/>
                </a:solidFill>
              </a:rPr>
              <a:t>KONKRÉTNY CIEĽ: Zlepšenie </a:t>
            </a:r>
            <a:r>
              <a:rPr lang="sk-SK" dirty="0">
                <a:solidFill>
                  <a:prstClr val="black"/>
                </a:solidFill>
              </a:rPr>
              <a:t>konkurencieschopnosti a životaschopnosti podnikov akvakultúry, vrátane zlepšenia bezpečnostných a pracovných podmienok, najmä v </a:t>
            </a:r>
            <a:r>
              <a:rPr lang="sk-SK" dirty="0" smtClean="0">
                <a:solidFill>
                  <a:prstClr val="black"/>
                </a:solidFill>
              </a:rPr>
              <a:t>MSP:</a:t>
            </a:r>
          </a:p>
          <a:p>
            <a:endParaRPr lang="sk-SK" sz="16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600" dirty="0" smtClean="0">
                <a:solidFill>
                  <a:srgbClr val="5F5F5F"/>
                </a:solidFill>
              </a:rPr>
              <a:t>Aktivita </a:t>
            </a:r>
            <a:r>
              <a:rPr lang="sk-SK" sz="1600" dirty="0">
                <a:solidFill>
                  <a:srgbClr val="5F5F5F"/>
                </a:solidFill>
              </a:rPr>
              <a:t>1: Produktívne investície do akvakultúry – výstavba novej </a:t>
            </a:r>
            <a:r>
              <a:rPr lang="sk-SK" sz="1600" dirty="0" err="1">
                <a:solidFill>
                  <a:srgbClr val="5F5F5F"/>
                </a:solidFill>
              </a:rPr>
              <a:t>akvakultúrnej</a:t>
            </a:r>
            <a:r>
              <a:rPr lang="sk-SK" sz="1600" dirty="0">
                <a:solidFill>
                  <a:srgbClr val="5F5F5F"/>
                </a:solidFill>
              </a:rPr>
              <a:t> prevádzky</a:t>
            </a:r>
          </a:p>
          <a:p>
            <a:pPr marL="285750" indent="-285750" algn="just">
              <a:buFont typeface="Wingdings" pitchFamily="2" charset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6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600" dirty="0" smtClean="0">
                <a:solidFill>
                  <a:srgbClr val="5F5F5F"/>
                </a:solidFill>
              </a:rPr>
              <a:t>Aktivita </a:t>
            </a:r>
            <a:r>
              <a:rPr lang="sk-SK" sz="1600" dirty="0">
                <a:solidFill>
                  <a:srgbClr val="5F5F5F"/>
                </a:solidFill>
              </a:rPr>
              <a:t>2: Modernizácia existujúcich </a:t>
            </a:r>
            <a:r>
              <a:rPr lang="sk-SK" sz="1600" dirty="0" err="1">
                <a:solidFill>
                  <a:srgbClr val="5F5F5F"/>
                </a:solidFill>
              </a:rPr>
              <a:t>akvakultúrnych</a:t>
            </a:r>
            <a:r>
              <a:rPr lang="sk-SK" sz="1600" dirty="0">
                <a:solidFill>
                  <a:srgbClr val="5F5F5F"/>
                </a:solidFill>
              </a:rPr>
              <a:t> prevádzok</a:t>
            </a:r>
          </a:p>
          <a:p>
            <a:pPr marL="285750" indent="-285750" algn="just">
              <a:buFont typeface="Wingdings" pitchFamily="2" charset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6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600" dirty="0" smtClean="0">
                <a:solidFill>
                  <a:srgbClr val="5F5F5F"/>
                </a:solidFill>
              </a:rPr>
              <a:t>Aktivita </a:t>
            </a:r>
            <a:r>
              <a:rPr lang="sk-SK" sz="1600" dirty="0">
                <a:solidFill>
                  <a:srgbClr val="5F5F5F"/>
                </a:solidFill>
              </a:rPr>
              <a:t>3: Zlepšenie zdravia a dobrých životných podmienok zvierat  </a:t>
            </a:r>
            <a:endParaRPr lang="sk-SK" sz="1600" dirty="0" smtClean="0">
              <a:solidFill>
                <a:srgbClr val="5F5F5F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6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600" dirty="0" smtClean="0">
                <a:solidFill>
                  <a:srgbClr val="5F5F5F"/>
                </a:solidFill>
              </a:rPr>
              <a:t>Aktivita </a:t>
            </a:r>
            <a:r>
              <a:rPr lang="sk-SK" sz="1600" dirty="0">
                <a:solidFill>
                  <a:srgbClr val="5F5F5F"/>
                </a:solidFill>
              </a:rPr>
              <a:t>4: Zvyšovanie kvality produktov alebo ich pridanej hodnoty</a:t>
            </a:r>
          </a:p>
          <a:p>
            <a:pPr marL="285750" indent="-285750" algn="just">
              <a:buFont typeface="Wingdings" pitchFamily="2" charset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6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600" dirty="0" smtClean="0">
                <a:solidFill>
                  <a:srgbClr val="5F5F5F"/>
                </a:solidFill>
              </a:rPr>
              <a:t>Aktivita </a:t>
            </a:r>
            <a:r>
              <a:rPr lang="sk-SK" sz="1600" dirty="0">
                <a:solidFill>
                  <a:srgbClr val="5F5F5F"/>
                </a:solidFill>
              </a:rPr>
              <a:t>5: Obnova existujúcich produkčných zariadení</a:t>
            </a:r>
          </a:p>
          <a:p>
            <a:pPr marL="285750" indent="-285750" algn="just">
              <a:buFont typeface="Wingdings" pitchFamily="2" charset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6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600" dirty="0" smtClean="0">
                <a:solidFill>
                  <a:srgbClr val="5F5F5F"/>
                </a:solidFill>
              </a:rPr>
              <a:t>Aktivita </a:t>
            </a:r>
            <a:r>
              <a:rPr lang="sk-SK" sz="1600" dirty="0">
                <a:solidFill>
                  <a:srgbClr val="5F5F5F"/>
                </a:solidFill>
              </a:rPr>
              <a:t>6: Doplnkové </a:t>
            </a:r>
            <a:r>
              <a:rPr lang="sk-SK" sz="1600" dirty="0" smtClean="0">
                <a:solidFill>
                  <a:srgbClr val="5F5F5F"/>
                </a:solidFill>
              </a:rPr>
              <a:t>činnosti</a:t>
            </a:r>
            <a:endParaRPr lang="sk-SK" sz="1600" kern="0" dirty="0">
              <a:solidFill>
                <a:srgbClr val="5F5F5F"/>
              </a:solidFill>
            </a:endParaRPr>
          </a:p>
          <a:p>
            <a:pPr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kern="0" dirty="0" smtClean="0">
                <a:solidFill>
                  <a:srgbClr val="5F5F5F"/>
                </a:solidFill>
              </a:rPr>
              <a:t>Celkový </a:t>
            </a:r>
            <a:r>
              <a:rPr lang="sk-SK" b="1" u="sng" kern="0" dirty="0">
                <a:solidFill>
                  <a:srgbClr val="5F5F5F"/>
                </a:solidFill>
              </a:rPr>
              <a:t>indikatívny rozpočet </a:t>
            </a:r>
            <a:r>
              <a:rPr lang="sk-SK" b="1" u="sng" kern="0" dirty="0" smtClean="0">
                <a:solidFill>
                  <a:srgbClr val="5F5F5F"/>
                </a:solidFill>
              </a:rPr>
              <a:t>(EÚ + ŠR)</a:t>
            </a:r>
            <a:r>
              <a:rPr lang="sk-SK" b="1" kern="0" dirty="0" smtClean="0">
                <a:solidFill>
                  <a:srgbClr val="5F5F5F"/>
                </a:solidFill>
              </a:rPr>
              <a:t>: 5 528 737,00 €</a:t>
            </a:r>
            <a:endParaRPr lang="sk-SK" kern="0" dirty="0">
              <a:solidFill>
                <a:srgbClr val="000000"/>
              </a:solidFill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kern="0" dirty="0" smtClean="0">
              <a:solidFill>
                <a:srgbClr val="5F5F5F"/>
              </a:solidFill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kern="0" dirty="0" smtClean="0">
                <a:solidFill>
                  <a:srgbClr val="5F5F5F"/>
                </a:solidFill>
              </a:rPr>
              <a:t>Maximálny </a:t>
            </a:r>
            <a:r>
              <a:rPr lang="sk-SK" b="1" u="sng" kern="0" dirty="0">
                <a:solidFill>
                  <a:srgbClr val="5F5F5F"/>
                </a:solidFill>
              </a:rPr>
              <a:t>počet podporených projektov</a:t>
            </a:r>
            <a:r>
              <a:rPr lang="sk-SK" b="1" kern="0" dirty="0">
                <a:solidFill>
                  <a:srgbClr val="5F5F5F"/>
                </a:solidFill>
              </a:rPr>
              <a:t>: </a:t>
            </a:r>
            <a:r>
              <a:rPr lang="sk-SK" b="1" kern="0" dirty="0" smtClean="0">
                <a:solidFill>
                  <a:srgbClr val="5F5F5F"/>
                </a:solidFill>
              </a:rPr>
              <a:t>60</a:t>
            </a:r>
            <a:endParaRPr lang="sk-SK" b="1" i="1" kern="0" dirty="0">
              <a:solidFill>
                <a:srgbClr val="5F5F5F"/>
              </a:solidFill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95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lokTextu 1"/>
          <p:cNvSpPr txBox="1"/>
          <p:nvPr/>
        </p:nvSpPr>
        <p:spPr>
          <a:xfrm>
            <a:off x="251520" y="1196752"/>
            <a:ext cx="8712968" cy="45243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400" kern="0" dirty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kern="0" dirty="0" smtClean="0">
                <a:solidFill>
                  <a:srgbClr val="000000"/>
                </a:solidFill>
              </a:rPr>
              <a:t>KONKRÉTNY CIEĽ: Ochrana a obnova vodnej biodiverzity a posilnenie ekosystémov týkajúcich sa akvakultúry a podpora akvakultúry, ktorá efektívne využíva zdroje: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8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600" dirty="0" smtClean="0">
                <a:solidFill>
                  <a:srgbClr val="5F5F5F"/>
                </a:solidFill>
              </a:rPr>
              <a:t>Aktivita 1: Znižovanie negatívneho vplyvu alebo zvyšovanie pozitívneho vplyvu na životné prostredie a zvyšovanie efektívnosti využívania zdrojov</a:t>
            </a:r>
          </a:p>
          <a:p>
            <a:pPr marL="285750" indent="-285750" algn="just">
              <a:buFont typeface="Wingdings" pitchFamily="2" charset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6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600" dirty="0" smtClean="0">
                <a:solidFill>
                  <a:srgbClr val="5F5F5F"/>
                </a:solidFill>
              </a:rPr>
              <a:t>Aktivita 2: Recirkulačné systémy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600" b="1" u="sng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dirty="0" smtClean="0">
                <a:solidFill>
                  <a:srgbClr val="5F5F5F"/>
                </a:solidFill>
              </a:rPr>
              <a:t>Celkový indikatívny rozpočet </a:t>
            </a:r>
            <a:r>
              <a:rPr lang="sk-SK" b="1" u="sng" kern="0" dirty="0" smtClean="0">
                <a:solidFill>
                  <a:srgbClr val="5F5F5F"/>
                </a:solidFill>
              </a:rPr>
              <a:t>(EÚ + ŠR)</a:t>
            </a:r>
            <a:r>
              <a:rPr lang="sk-SK" b="1" dirty="0" smtClean="0">
                <a:solidFill>
                  <a:srgbClr val="5F5F5F"/>
                </a:solidFill>
              </a:rPr>
              <a:t>: </a:t>
            </a:r>
            <a:r>
              <a:rPr lang="sk-SK" b="1" kern="0" dirty="0" smtClean="0">
                <a:solidFill>
                  <a:srgbClr val="5F5F5F"/>
                </a:solidFill>
              </a:rPr>
              <a:t>870 264,00 </a:t>
            </a:r>
            <a:r>
              <a:rPr lang="sk-SK" b="1" dirty="0" smtClean="0">
                <a:solidFill>
                  <a:srgbClr val="5F5F5F"/>
                </a:solidFill>
              </a:rPr>
              <a:t>€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i="1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kern="0" dirty="0">
                <a:solidFill>
                  <a:srgbClr val="5F5F5F"/>
                </a:solidFill>
              </a:rPr>
              <a:t>Maximálny počet podporených projektov</a:t>
            </a:r>
            <a:r>
              <a:rPr lang="sk-SK" b="1" kern="0" dirty="0">
                <a:solidFill>
                  <a:srgbClr val="5F5F5F"/>
                </a:solidFill>
              </a:rPr>
              <a:t>: </a:t>
            </a:r>
            <a:r>
              <a:rPr lang="sk-SK" b="1" kern="0" dirty="0" smtClean="0">
                <a:solidFill>
                  <a:srgbClr val="5F5F5F"/>
                </a:solidFill>
              </a:rPr>
              <a:t>9</a:t>
            </a:r>
            <a:endParaRPr lang="sk-SK" b="1" i="1" kern="0" dirty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2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200" dirty="0" smtClean="0">
              <a:solidFill>
                <a:srgbClr val="5F5F5F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dirty="0" smtClean="0">
                <a:solidFill>
                  <a:srgbClr val="000000"/>
                </a:solidFill>
              </a:rPr>
              <a:t>V rámci vyššie uvedených opatrení sú plánované </a:t>
            </a:r>
            <a:r>
              <a:rPr lang="sk-SK" b="1" u="sng" dirty="0" smtClean="0">
                <a:solidFill>
                  <a:srgbClr val="000000"/>
                </a:solidFill>
              </a:rPr>
              <a:t>otvorené výzvy</a:t>
            </a:r>
            <a:r>
              <a:rPr lang="sk-SK" dirty="0" smtClean="0">
                <a:solidFill>
                  <a:srgbClr val="000000"/>
                </a:solidFill>
              </a:rPr>
              <a:t> s priebežným predkladaním žiadostí o nenávratný finančný príspevok, ktoré budú vyhodnocované v hodnotiacich kolách v 2 mesačných intervaloch až do </a:t>
            </a:r>
            <a:r>
              <a:rPr lang="sk-SK" kern="0" dirty="0" smtClean="0">
                <a:solidFill>
                  <a:srgbClr val="000000"/>
                </a:solidFill>
              </a:rPr>
              <a:t>vyčerpania stanovených finančných alokácií.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76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sk-SK" sz="3200" b="1" cap="all" dirty="0" smtClean="0"/>
              <a:t>Plán výziev rok 2017</a:t>
            </a:r>
            <a:br>
              <a:rPr lang="sk-SK" sz="3200" b="1" cap="all" dirty="0" smtClean="0"/>
            </a:br>
            <a:endParaRPr lang="sk-SK" sz="3200" b="1" cap="all" dirty="0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sk-SK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3"/>
              <a:buChar char=""/>
              <a:defRPr/>
            </a:pPr>
            <a:endParaRPr lang="sk-SK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3"/>
              <a:buChar char=""/>
              <a:defRPr/>
            </a:pP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946252"/>
              </p:ext>
            </p:extLst>
          </p:nvPr>
        </p:nvGraphicFramePr>
        <p:xfrm>
          <a:off x="179512" y="764704"/>
          <a:ext cx="8784976" cy="5518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6264"/>
                <a:gridCol w="2664296"/>
                <a:gridCol w="1728192"/>
                <a:gridCol w="201622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sk-SK" sz="1300" b="1" dirty="0" err="1" smtClean="0"/>
                        <a:t>Podopatrenie</a:t>
                      </a:r>
                      <a:endParaRPr lang="sk-SK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b="1" dirty="0" smtClean="0"/>
                        <a:t>Termín výzvy</a:t>
                      </a:r>
                      <a:endParaRPr lang="sk-SK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b="1" dirty="0" smtClean="0"/>
                        <a:t>Indikatívna alokácia</a:t>
                      </a:r>
                      <a:endParaRPr lang="sk-SK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b="1" dirty="0" smtClean="0">
                          <a:solidFill>
                            <a:schemeClr val="tx1"/>
                          </a:solidFill>
                        </a:rPr>
                        <a:t>Odhad</a:t>
                      </a:r>
                    </a:p>
                    <a:p>
                      <a:pPr algn="ctr"/>
                      <a:r>
                        <a:rPr lang="sk-SK" sz="1300" b="1" baseline="0" dirty="0" smtClean="0">
                          <a:solidFill>
                            <a:schemeClr val="tx1"/>
                          </a:solidFill>
                        </a:rPr>
                        <a:t>podporených projektov</a:t>
                      </a:r>
                      <a:endParaRPr lang="sk-SK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5830">
                <a:tc>
                  <a:txBody>
                    <a:bodyPr/>
                    <a:lstStyle/>
                    <a:p>
                      <a:r>
                        <a:rPr lang="sk-SK" sz="1300" b="1" dirty="0" smtClean="0"/>
                        <a:t>1.1 Vzdelávanie</a:t>
                      </a:r>
                      <a:r>
                        <a:rPr lang="sk-SK" sz="1300" b="1" baseline="0" dirty="0" smtClean="0"/>
                        <a:t> – obsahové námety</a:t>
                      </a:r>
                      <a:endParaRPr lang="sk-SK" sz="1300" b="1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máj </a:t>
                      </a:r>
                      <a:r>
                        <a:rPr lang="sk-SK" sz="1300" baseline="0" dirty="0" smtClean="0"/>
                        <a:t>2017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3 840 000 €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48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30">
                <a:tc>
                  <a:txBody>
                    <a:bodyPr/>
                    <a:lstStyle/>
                    <a:p>
                      <a:r>
                        <a:rPr lang="sk-SK" sz="1300" b="1" dirty="0" smtClean="0"/>
                        <a:t>1.2 Demonštračné</a:t>
                      </a:r>
                      <a:r>
                        <a:rPr lang="sk-SK" sz="1300" b="1" baseline="0" dirty="0" smtClean="0"/>
                        <a:t> vzdelávanie – obsahové námety</a:t>
                      </a:r>
                      <a:endParaRPr lang="sk-SK" sz="1300" b="1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máj </a:t>
                      </a:r>
                      <a:r>
                        <a:rPr lang="sk-SK" sz="1300" baseline="0" dirty="0" smtClean="0"/>
                        <a:t>2017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1 530 000 €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38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300" b="1" dirty="0" smtClean="0"/>
                        <a:t>2.3 Vzdelávanie poradcov</a:t>
                      </a:r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marec – apríl 2017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300" dirty="0" smtClean="0"/>
                        <a:t>200 000 € 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300" dirty="0" smtClean="0"/>
                        <a:t>1</a:t>
                      </a:r>
                      <a:r>
                        <a:rPr lang="sk-SK" sz="1300" baseline="0" dirty="0" smtClean="0"/>
                        <a:t> </a:t>
                      </a:r>
                      <a:r>
                        <a:rPr lang="sk-SK" sz="1300" baseline="0" dirty="0" err="1" smtClean="0"/>
                        <a:t>poľnohosp</a:t>
                      </a:r>
                      <a:r>
                        <a:rPr lang="sk-SK" sz="1300" baseline="0" dirty="0" smtClean="0"/>
                        <a:t>.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300" baseline="0" dirty="0" smtClean="0"/>
                        <a:t>1 les.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300" b="1" dirty="0" smtClean="0"/>
                        <a:t>2.1 Poradenstvo</a:t>
                      </a:r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po certifikácii (november 2017)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300" dirty="0" smtClean="0"/>
                        <a:t>3 800 000 €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300" dirty="0" smtClean="0"/>
                        <a:t>2 500 </a:t>
                      </a:r>
                      <a:r>
                        <a:rPr lang="sk-SK" sz="1300" dirty="0" err="1" smtClean="0"/>
                        <a:t>porad</a:t>
                      </a:r>
                      <a:r>
                        <a:rPr lang="sk-SK" sz="1300" dirty="0" smtClean="0"/>
                        <a:t>. služieb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300" b="1" dirty="0" smtClean="0"/>
                        <a:t>7.4 Obce – základné služby</a:t>
                      </a:r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júl</a:t>
                      </a:r>
                      <a:r>
                        <a:rPr lang="sk-SK" sz="1300" baseline="0" dirty="0" smtClean="0"/>
                        <a:t> - august</a:t>
                      </a:r>
                      <a:r>
                        <a:rPr lang="sk-SK" sz="1300" dirty="0" smtClean="0"/>
                        <a:t> 2017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26 000 </a:t>
                      </a:r>
                      <a:r>
                        <a:rPr lang="sk-SK" sz="1300" dirty="0" err="1" smtClean="0"/>
                        <a:t>000</a:t>
                      </a:r>
                      <a:r>
                        <a:rPr lang="sk-SK" sz="1300" dirty="0" smtClean="0"/>
                        <a:t> €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220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300" b="1" dirty="0" smtClean="0"/>
                        <a:t>7.3 Obce - </a:t>
                      </a:r>
                      <a:r>
                        <a:rPr lang="sk-SK" sz="1300" b="1" dirty="0" err="1" smtClean="0"/>
                        <a:t>broadband</a:t>
                      </a:r>
                      <a:endParaRPr lang="sk-SK" sz="1300" b="1" dirty="0" smtClean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júl – august 2017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27 000 </a:t>
                      </a:r>
                      <a:r>
                        <a:rPr lang="sk-SK" sz="1300" dirty="0" err="1" smtClean="0"/>
                        <a:t>000</a:t>
                      </a:r>
                      <a:r>
                        <a:rPr lang="sk-SK" sz="1300" dirty="0" smtClean="0"/>
                        <a:t> €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Podľa</a:t>
                      </a:r>
                      <a:r>
                        <a:rPr lang="sk-SK" sz="1300" baseline="0" dirty="0" smtClean="0"/>
                        <a:t> bielych miest (192)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51">
                <a:tc>
                  <a:txBody>
                    <a:bodyPr/>
                    <a:lstStyle/>
                    <a:p>
                      <a:r>
                        <a:rPr lang="sk-SK" sz="1300" b="1" dirty="0" smtClean="0"/>
                        <a:t>6.1 Mladí farmári</a:t>
                      </a:r>
                      <a:endParaRPr lang="sk-SK" sz="1300" b="1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november</a:t>
                      </a:r>
                      <a:r>
                        <a:rPr lang="sk-SK" sz="1300" baseline="0" dirty="0" smtClean="0"/>
                        <a:t> </a:t>
                      </a:r>
                      <a:r>
                        <a:rPr lang="sk-SK" sz="1300" dirty="0" smtClean="0"/>
                        <a:t>2017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23 000</a:t>
                      </a:r>
                      <a:r>
                        <a:rPr lang="sk-SK" sz="1300" baseline="0" dirty="0" smtClean="0"/>
                        <a:t> </a:t>
                      </a:r>
                      <a:r>
                        <a:rPr lang="sk-SK" sz="1300" baseline="0" dirty="0" err="1" smtClean="0"/>
                        <a:t>000</a:t>
                      </a:r>
                      <a:r>
                        <a:rPr lang="sk-SK" sz="1300" baseline="0" dirty="0" smtClean="0"/>
                        <a:t> </a:t>
                      </a:r>
                      <a:r>
                        <a:rPr lang="sk-SK" sz="1300" dirty="0" smtClean="0"/>
                        <a:t>€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360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51">
                <a:tc>
                  <a:txBody>
                    <a:bodyPr/>
                    <a:lstStyle/>
                    <a:p>
                      <a:r>
                        <a:rPr lang="sk-SK" sz="1300" b="1" dirty="0" smtClean="0"/>
                        <a:t>6.3 Malí farmári</a:t>
                      </a:r>
                      <a:endParaRPr lang="sk-SK" sz="1300" b="1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apríl – jún 2017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4 950 000 €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330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73">
                <a:tc>
                  <a:txBody>
                    <a:bodyPr/>
                    <a:lstStyle/>
                    <a:p>
                      <a:r>
                        <a:rPr lang="sk-SK" sz="1300" b="1" dirty="0" smtClean="0"/>
                        <a:t>16.1 Operačné skupiny EIP</a:t>
                      </a:r>
                      <a:endParaRPr lang="sk-SK" sz="1300" b="1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október – nov. 2017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6 100 000 €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25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30">
                <a:tc>
                  <a:txBody>
                    <a:bodyPr/>
                    <a:lstStyle/>
                    <a:p>
                      <a:r>
                        <a:rPr lang="sk-SK" sz="1300" b="1" dirty="0" smtClean="0"/>
                        <a:t>16.2 Pilotné projekty</a:t>
                      </a:r>
                      <a:endParaRPr lang="sk-SK" sz="1300" b="1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300" dirty="0" smtClean="0"/>
                        <a:t>október – nov.</a:t>
                      </a:r>
                      <a:r>
                        <a:rPr lang="sk-SK" sz="1300" baseline="0" dirty="0" smtClean="0"/>
                        <a:t> </a:t>
                      </a:r>
                      <a:r>
                        <a:rPr lang="sk-SK" sz="1300" dirty="0" smtClean="0"/>
                        <a:t>2017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4 000 </a:t>
                      </a:r>
                      <a:r>
                        <a:rPr lang="sk-SK" sz="1300" dirty="0" err="1" smtClean="0"/>
                        <a:t>000</a:t>
                      </a:r>
                      <a:r>
                        <a:rPr lang="sk-SK" sz="1300" dirty="0" smtClean="0"/>
                        <a:t> €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300" dirty="0" smtClean="0"/>
                        <a:t>20</a:t>
                      </a:r>
                      <a:endParaRPr lang="sk-SK" sz="1300" dirty="0"/>
                    </a:p>
                  </a:txBody>
                  <a:tcPr marL="91438" marR="91438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6.1 Mladí farmári</a:t>
            </a:r>
          </a:p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 </a:t>
            </a:r>
            <a:r>
              <a:rPr lang="sk-SK" sz="2800" kern="0" dirty="0" smtClean="0">
                <a:solidFill>
                  <a:schemeClr val="tx1"/>
                </a:solidFill>
                <a:effectLst/>
              </a:rPr>
              <a:t>aktuálny stav </a:t>
            </a:r>
            <a:endParaRPr lang="sk-SK" sz="24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lvl="1" indent="-34290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sk-SK" altLang="sk-SK" sz="2200" dirty="0"/>
              <a:t>Počet prijatých žiadostí: 2 029</a:t>
            </a:r>
          </a:p>
          <a:p>
            <a:pPr marL="342900" lvl="1" indent="-34290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sk-SK" altLang="sk-SK" sz="2200" dirty="0"/>
              <a:t>Suma žiadaného príspevku: 101 450 000 </a:t>
            </a:r>
            <a:r>
              <a:rPr lang="sk-SK" altLang="sk-SK" sz="2200" dirty="0" smtClean="0"/>
              <a:t>€</a:t>
            </a:r>
          </a:p>
          <a:p>
            <a:pPr marL="342900" lvl="1" indent="-342900" eaLnBrk="1" fontAlgn="auto" hangingPunct="1">
              <a:buFont typeface="Wingdings" panose="05000000000000000000" pitchFamily="2" charset="2"/>
              <a:buChar char="§"/>
              <a:defRPr/>
            </a:pPr>
            <a:endParaRPr lang="sk-SK" altLang="sk-SK" sz="2200" dirty="0" smtClean="0"/>
          </a:p>
          <a:p>
            <a:pPr marL="342900" lvl="1" indent="-34290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Pôvodná alokácia v </a:t>
            </a:r>
            <a:r>
              <a:rPr lang="sk-SK" altLang="sk-SK" sz="2200" dirty="0" err="1" smtClean="0"/>
              <a:t>podopatrení</a:t>
            </a:r>
            <a:r>
              <a:rPr lang="sk-SK" altLang="sk-SK" sz="2200" dirty="0" smtClean="0"/>
              <a:t>: 30 000 </a:t>
            </a:r>
            <a:r>
              <a:rPr lang="sk-SK" altLang="sk-SK" sz="2200" dirty="0" err="1" smtClean="0"/>
              <a:t>000</a:t>
            </a:r>
            <a:r>
              <a:rPr lang="sk-SK" altLang="sk-SK" sz="2200" dirty="0" smtClean="0"/>
              <a:t> €</a:t>
            </a:r>
          </a:p>
          <a:p>
            <a:pPr marL="342900" lvl="1" indent="-34290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Návrh presunu finančných prostriedkov v rámci </a:t>
            </a:r>
            <a:r>
              <a:rPr lang="sk-SK" altLang="sk-SK" sz="2200" b="1" dirty="0" smtClean="0"/>
              <a:t>2. modifikácie PRV</a:t>
            </a:r>
            <a:r>
              <a:rPr lang="sk-SK" altLang="sk-SK" sz="2200" dirty="0" smtClean="0"/>
              <a:t>: navýšenie o 18 000 </a:t>
            </a:r>
            <a:r>
              <a:rPr lang="sk-SK" altLang="sk-SK" sz="2200" dirty="0" err="1" smtClean="0"/>
              <a:t>000</a:t>
            </a:r>
            <a:r>
              <a:rPr lang="sk-SK" altLang="sk-SK" sz="2200" dirty="0" smtClean="0"/>
              <a:t> €</a:t>
            </a:r>
          </a:p>
          <a:p>
            <a:pPr marL="342900" lvl="1" indent="-342900" eaLnBrk="1" fontAlgn="auto" hangingPunct="1">
              <a:buFont typeface="Wingdings" panose="05000000000000000000" pitchFamily="2" charset="2"/>
              <a:buChar char="§"/>
              <a:defRPr/>
            </a:pPr>
            <a:endParaRPr lang="sk-SK" altLang="sk-SK" sz="2200" dirty="0" smtClean="0"/>
          </a:p>
          <a:p>
            <a:pPr marL="342900" lvl="1" indent="-34290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Pôvodný cieľ: 600 podporených mladých farmárov</a:t>
            </a:r>
          </a:p>
          <a:p>
            <a:pPr marL="342900" lvl="1" indent="-34290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sk-SK" altLang="sk-SK" sz="2200" dirty="0" smtClean="0"/>
              <a:t>Navrhovaný nový cieľ: 960 podporených mladých farmárov</a:t>
            </a: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468313" y="1916832"/>
            <a:ext cx="8280213" cy="42484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lvl="1" indent="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sk-SK" sz="2000" u="sng" dirty="0" smtClean="0"/>
              <a:t>Oprávnené náklady na investície:</a:t>
            </a:r>
          </a:p>
          <a:p>
            <a:pPr marL="466725" lvl="3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dirty="0" smtClean="0"/>
              <a:t>vytváranie podmienok pre trávenie voľného času vrátane príslušnej infraštruktúry,</a:t>
            </a:r>
          </a:p>
          <a:p>
            <a:pPr marL="466725" lvl="3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dirty="0"/>
              <a:t>d</a:t>
            </a:r>
            <a:r>
              <a:rPr lang="sk-SK" dirty="0" smtClean="0"/>
              <a:t>omy smútku,</a:t>
            </a:r>
          </a:p>
          <a:p>
            <a:pPr marL="466725" lvl="3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dirty="0"/>
              <a:t>z</a:t>
            </a:r>
            <a:r>
              <a:rPr lang="sk-SK" dirty="0" smtClean="0"/>
              <a:t>vyšovanie kvality života (odstraňovanie malých skládok),</a:t>
            </a:r>
          </a:p>
          <a:p>
            <a:pPr marL="466725" lvl="3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dirty="0" smtClean="0"/>
              <a:t>vytváranie podmienok pre rozvoj podnikania,</a:t>
            </a:r>
          </a:p>
          <a:p>
            <a:pPr marL="466725" lvl="3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dirty="0"/>
              <a:t>v</a:t>
            </a:r>
            <a:r>
              <a:rPr lang="sk-SK" dirty="0" smtClean="0"/>
              <a:t>yužívanie OZE ako súčasť investícií do miestnych služieb,</a:t>
            </a:r>
          </a:p>
          <a:p>
            <a:pPr marL="466725" lvl="3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dirty="0"/>
              <a:t>p</a:t>
            </a:r>
            <a:r>
              <a:rPr lang="sk-SK" dirty="0" smtClean="0"/>
              <a:t>rídavné zariadenia na komunálnu techniku na čistenie (</a:t>
            </a:r>
            <a:r>
              <a:rPr lang="sk-SK" b="1" dirty="0" smtClean="0"/>
              <a:t>doplnené 2. modifikáciou do PRV).</a:t>
            </a:r>
          </a:p>
          <a:p>
            <a:pPr marL="180975" lvl="3" indent="0" eaLnBrk="1" fontAlgn="auto" hangingPunct="1">
              <a:spcAft>
                <a:spcPts val="0"/>
              </a:spcAft>
              <a:buNone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lvl="3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sk-SK" b="1" u="sng" dirty="0" smtClean="0"/>
              <a:t>Zachovanie kľúčovej dokumentácie </a:t>
            </a:r>
            <a:r>
              <a:rPr lang="sk-SK" b="1" u="sng" dirty="0"/>
              <a:t>zo zrušenej </a:t>
            </a:r>
            <a:r>
              <a:rPr lang="sk-SK" b="1" u="sng" dirty="0" smtClean="0"/>
              <a:t>výzvy</a:t>
            </a:r>
            <a:r>
              <a:rPr lang="sk-SK" dirty="0" smtClean="0"/>
              <a:t> (projektová </a:t>
            </a:r>
            <a:r>
              <a:rPr lang="sk-SK" dirty="0"/>
              <a:t>dokumentácia, dokumentácia verejného obstarávania a stavebné </a:t>
            </a:r>
            <a:r>
              <a:rPr lang="sk-SK" dirty="0" smtClean="0"/>
              <a:t>povolenia)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3"/>
              <a:buChar char=""/>
              <a:defRPr/>
            </a:pP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68313" y="260350"/>
            <a:ext cx="83518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7.4 Obce – </a:t>
            </a:r>
            <a:r>
              <a:rPr lang="sk-SK" sz="2400" kern="0" cap="all" dirty="0" smtClean="0">
                <a:solidFill>
                  <a:schemeClr val="tx1"/>
                </a:solidFill>
                <a:effectLst/>
              </a:rPr>
              <a:t>vytváranie, zlepšovanie alebo rozširovanie miestnych služieb vrátane voľného času a kultúry a súvisiacej infraštruktúry</a:t>
            </a: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468313" y="1484784"/>
            <a:ext cx="8280213" cy="475252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lvl="1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2000" dirty="0"/>
              <a:t>v</a:t>
            </a:r>
            <a:r>
              <a:rPr lang="sk-SK" sz="2000" dirty="0" smtClean="0"/>
              <a:t>ytvorenie prístupu k širokopásmovému internetu prostredníctvom prístupových sietí s rýchlosťou min. 30 Mbit./s vrátane verejne prístupného miesta</a:t>
            </a:r>
          </a:p>
          <a:p>
            <a:pPr marL="342900" lvl="1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2000" dirty="0" smtClean="0"/>
              <a:t>nadväzuje na vyhodnotenie bielych miest, ktoré bolo zverejnené 20.2.2017 na: </a:t>
            </a:r>
            <a:r>
              <a:rPr lang="sk-SK" sz="2000" dirty="0" err="1" smtClean="0">
                <a:hlinkClick r:id="rId2"/>
              </a:rPr>
              <a:t>www.informatizacia.sk</a:t>
            </a:r>
            <a:endParaRPr lang="sk-SK" sz="2000" dirty="0" smtClean="0"/>
          </a:p>
          <a:p>
            <a:pPr marL="342900" lvl="1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2000" dirty="0"/>
              <a:t>p</a:t>
            </a:r>
            <a:r>
              <a:rPr lang="sk-SK" sz="2000" dirty="0" smtClean="0"/>
              <a:t>odpora obcí do 500 obyvateľov, t.j. identifikovaných 192 bielych miest</a:t>
            </a:r>
          </a:p>
          <a:p>
            <a:pPr marL="342900" lvl="1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2000" dirty="0"/>
              <a:t>p</a:t>
            </a:r>
            <a:r>
              <a:rPr lang="sk-SK" sz="2000" dirty="0" smtClean="0"/>
              <a:t>rojekt môže podať jedna obec samostatne, alebo združenie obcí (každá obec do 500 obyv.)</a:t>
            </a:r>
          </a:p>
          <a:p>
            <a:pPr marL="342900" lvl="1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2000" dirty="0"/>
              <a:t>o</a:t>
            </a:r>
            <a:r>
              <a:rPr lang="sk-SK" sz="2000" dirty="0" smtClean="0"/>
              <a:t>právnené investície:</a:t>
            </a:r>
          </a:p>
          <a:p>
            <a:pPr marL="742950" lvl="2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1600" dirty="0" smtClean="0"/>
              <a:t>Prístup k širokopásmovej infraštruktúre vrátane zariadení na prenos a zber signálu (</a:t>
            </a:r>
            <a:r>
              <a:rPr lang="sk-SK" sz="1600" dirty="0" err="1" smtClean="0"/>
              <a:t>backhaul</a:t>
            </a:r>
            <a:r>
              <a:rPr lang="sk-SK" sz="1600" dirty="0" smtClean="0"/>
              <a:t>) a pozemných zariadení (pevné, pozemné, bezdrôtové, satelitné technológie)</a:t>
            </a:r>
          </a:p>
          <a:p>
            <a:pPr marL="742950" lvl="2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1600" dirty="0" smtClean="0"/>
              <a:t>pasívna širokopásmová infraštruktúra (inžinierske siete, káblové rozvody, iné sieťové prvky – neaktivované optické vlákna...) v súčinnosti s ostatnými infraštruktúrami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68313" y="260351"/>
            <a:ext cx="8351837" cy="86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7.3 Obce – širokopásmový internet</a:t>
            </a:r>
            <a:endParaRPr lang="sk-SK" sz="2400" kern="0" cap="all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395536" y="1628799"/>
            <a:ext cx="8524627" cy="4319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lvl="1" indent="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sk-SK" sz="2200" dirty="0" smtClean="0"/>
              <a:t>Podpora na začatie činnosti malému poľnohospodárskemu podniku na rozvoj podnikateľskej činnosti:</a:t>
            </a:r>
          </a:p>
          <a:p>
            <a:pPr marL="0" lvl="1" indent="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sk-SK" sz="2200" dirty="0" smtClean="0"/>
          </a:p>
          <a:p>
            <a:pPr marL="342900" lvl="1" indent="-342900" eaLnBrk="1" fontAlgn="auto" hangingPunct="1">
              <a:spcBef>
                <a:spcPts val="32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sz="1900" dirty="0" smtClean="0"/>
              <a:t>na realizáciu podnikateľského plánu,</a:t>
            </a:r>
          </a:p>
          <a:p>
            <a:pPr marL="342900" lvl="1" indent="-342900" eaLnBrk="1" fontAlgn="auto" hangingPunct="1">
              <a:spcBef>
                <a:spcPts val="32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sz="1900" dirty="0" smtClean="0"/>
              <a:t>v oblasti špecializovanej rastlinnej výroby a živočíšnej výroby.</a:t>
            </a:r>
          </a:p>
          <a:p>
            <a:pPr marL="523875" lvl="3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sk-SK" sz="2200" u="sng" dirty="0" smtClean="0"/>
          </a:p>
          <a:p>
            <a:pPr marL="0" lvl="3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sk-SK" sz="2200" u="sng" dirty="0" smtClean="0"/>
              <a:t>Výška </a:t>
            </a:r>
            <a:r>
              <a:rPr lang="sk-SK" sz="2200" u="sng" dirty="0"/>
              <a:t>podpory:</a:t>
            </a:r>
          </a:p>
          <a:p>
            <a:pPr marL="466725" lvl="3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sz="1800" dirty="0"/>
              <a:t>15 000 € na 1 malý poľnohospodársky </a:t>
            </a:r>
            <a:r>
              <a:rPr lang="sk-SK" sz="1800" dirty="0" smtClean="0"/>
              <a:t>podnik,</a:t>
            </a:r>
            <a:endParaRPr lang="sk-SK" sz="1800" dirty="0"/>
          </a:p>
          <a:p>
            <a:pPr marL="466725" lvl="3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sz="1800" dirty="0" smtClean="0"/>
              <a:t>vyplácanie </a:t>
            </a:r>
            <a:r>
              <a:rPr lang="sk-SK" sz="1800" dirty="0"/>
              <a:t>vo forme 2 splátok počas max. 5 </a:t>
            </a:r>
            <a:r>
              <a:rPr lang="sk-SK" sz="1800" dirty="0" smtClean="0"/>
              <a:t>rokov,</a:t>
            </a:r>
            <a:endParaRPr lang="sk-SK" sz="1800" dirty="0"/>
          </a:p>
          <a:p>
            <a:pPr marL="466725" lvl="3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k-SK" sz="1800" dirty="0"/>
              <a:t>v</a:t>
            </a:r>
            <a:r>
              <a:rPr lang="sk-SK" sz="1800" dirty="0" smtClean="0"/>
              <a:t>yplatenie 50 </a:t>
            </a:r>
            <a:r>
              <a:rPr lang="sk-SK" sz="1800" dirty="0"/>
              <a:t>% podpory pri podpise zmluvy; 50 % podpory po správnej realizácii podnikateľského </a:t>
            </a:r>
            <a:r>
              <a:rPr lang="sk-SK" sz="1800" dirty="0" smtClean="0"/>
              <a:t>plánu.</a:t>
            </a:r>
            <a:endParaRPr lang="sk-SK" sz="1800" dirty="0"/>
          </a:p>
          <a:p>
            <a:pPr marL="0" lvl="1" indent="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sk-SK" sz="2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lvl="3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11188" y="115888"/>
            <a:ext cx="80486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6.3 Podpora na začatie činnosti malých fariem</a:t>
            </a:r>
            <a:endParaRPr lang="sk-SK" sz="2400" kern="0" cap="all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467544" y="1628799"/>
            <a:ext cx="8428806" cy="4338613"/>
          </a:xfrm>
          <a:prstGeom prst="rect">
            <a:avLst/>
          </a:prstGeom>
        </p:spPr>
        <p:txBody>
          <a:bodyPr/>
          <a:lstStyle/>
          <a:p>
            <a:pPr marL="0" lvl="1" indent="0" eaLnBrk="1" hangingPunct="1">
              <a:buFontTx/>
              <a:buNone/>
            </a:pPr>
            <a:r>
              <a:rPr lang="sk-SK" altLang="sk-SK" sz="2400" u="sng" dirty="0" smtClean="0"/>
              <a:t>Prijímateľ podpory:</a:t>
            </a:r>
          </a:p>
          <a:p>
            <a:pPr marL="0" lvl="1" indent="0" eaLnBrk="1" hangingPunct="1">
              <a:buFontTx/>
              <a:buNone/>
            </a:pPr>
            <a:endParaRPr lang="sk-SK" altLang="sk-SK" sz="1800" u="sng" dirty="0" smtClean="0"/>
          </a:p>
          <a:p>
            <a:pPr marL="466725" lvl="3" indent="-285750" eaLnBrk="1" hangingPunct="1">
              <a:buFont typeface="Wingdings" panose="05000000000000000000" pitchFamily="2" charset="2"/>
              <a:buChar char="§"/>
            </a:pPr>
            <a:r>
              <a:rPr lang="sk-SK" altLang="sk-SK" sz="1800" dirty="0" smtClean="0"/>
              <a:t>fyzická alebo právnická osoba podnikajúca v poľnohospodárskej prvovýrobe (</a:t>
            </a:r>
            <a:r>
              <a:rPr lang="sk-SK" altLang="sk-SK" sz="1800" dirty="0" err="1" smtClean="0"/>
              <a:t>mikropodnik</a:t>
            </a:r>
            <a:r>
              <a:rPr lang="sk-SK" altLang="sk-SK" sz="1800" dirty="0" smtClean="0"/>
              <a:t> v zmysle odporúčania EK),</a:t>
            </a:r>
          </a:p>
          <a:p>
            <a:pPr marL="466725" lvl="3" indent="-285750" eaLnBrk="1" hangingPunct="1">
              <a:buFont typeface="Wingdings" panose="05000000000000000000" pitchFamily="2" charset="2"/>
              <a:buChar char="§"/>
            </a:pPr>
            <a:r>
              <a:rPr lang="sk-SK" altLang="sk-SK" sz="1800" dirty="0"/>
              <a:t>v</a:t>
            </a:r>
            <a:r>
              <a:rPr lang="sk-SK" altLang="sk-SK" sz="1800" dirty="0" smtClean="0"/>
              <a:t>ýrobný potenciál vyjadrený hodnotou </a:t>
            </a:r>
            <a:r>
              <a:rPr lang="sk-SK" altLang="sk-SK" sz="1800" b="1" dirty="0" smtClean="0"/>
              <a:t>štandardného výstupu </a:t>
            </a:r>
            <a:r>
              <a:rPr lang="sk-SK" altLang="sk-SK" sz="1800" dirty="0" smtClean="0"/>
              <a:t>je v rozsahu               </a:t>
            </a:r>
            <a:r>
              <a:rPr lang="sk-SK" altLang="sk-SK" sz="1800" b="1" dirty="0" smtClean="0"/>
              <a:t>4 000 €– 7 999 €</a:t>
            </a:r>
            <a:r>
              <a:rPr lang="sk-SK" altLang="sk-SK" sz="1800" dirty="0" smtClean="0"/>
              <a:t>,</a:t>
            </a:r>
          </a:p>
          <a:p>
            <a:pPr marL="466725" lvl="3" indent="-285750" eaLnBrk="1" hangingPunct="1">
              <a:buFont typeface="Wingdings" panose="05000000000000000000" pitchFamily="2" charset="2"/>
              <a:buChar char="§"/>
            </a:pPr>
            <a:r>
              <a:rPr lang="sk-SK" altLang="sk-SK" sz="1800" dirty="0"/>
              <a:t>v</a:t>
            </a:r>
            <a:r>
              <a:rPr lang="sk-SK" altLang="sk-SK" sz="1800" dirty="0" smtClean="0"/>
              <a:t> prípade komodít: zemiaky, aromatické, liečivé, koreňové rastliny a byliny – kryté priestranstvo, zelenina, melóny a jahody, vinohrady, dojnice je podmienka štandardného výstupu v rozsahu </a:t>
            </a:r>
            <a:r>
              <a:rPr lang="sk-SK" altLang="sk-SK" sz="1800" b="1" dirty="0" smtClean="0"/>
              <a:t>4 000 € - 9 999 €,</a:t>
            </a:r>
          </a:p>
          <a:p>
            <a:pPr marL="466725" lvl="3" indent="-285750" eaLnBrk="1" hangingPunct="1">
              <a:buFont typeface="Wingdings" panose="05000000000000000000" pitchFamily="2" charset="2"/>
              <a:buChar char="§"/>
            </a:pPr>
            <a:r>
              <a:rPr lang="sk-SK" altLang="sk-SK" sz="1800" dirty="0" smtClean="0"/>
              <a:t>musí preukázať </a:t>
            </a:r>
            <a:r>
              <a:rPr lang="sk-SK" altLang="sk-SK" sz="1800" b="1" dirty="0" smtClean="0"/>
              <a:t>poľnohospodársku činnosť </a:t>
            </a:r>
            <a:r>
              <a:rPr lang="sk-SK" altLang="sk-SK" sz="1800" dirty="0" smtClean="0"/>
              <a:t>podniku min. </a:t>
            </a:r>
            <a:r>
              <a:rPr lang="sk-SK" altLang="sk-SK" sz="1800" b="1" dirty="0" smtClean="0"/>
              <a:t>24 mesiacov </a:t>
            </a:r>
            <a:r>
              <a:rPr lang="sk-SK" altLang="sk-SK" sz="1800" dirty="0" smtClean="0"/>
              <a:t>pred dátumom podania žiadosti.</a:t>
            </a:r>
          </a:p>
          <a:p>
            <a:pPr marL="447675" lvl="3" indent="-266700" eaLnBrk="1" hangingPunct="1">
              <a:buFont typeface="Wingdings" pitchFamily="2" charset="2"/>
              <a:buChar char="ü"/>
            </a:pPr>
            <a:endParaRPr lang="sk-SK" altLang="sk-SK" sz="1800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11188" y="115888"/>
            <a:ext cx="80486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6.3 Podpora na začatie činnosti malých fariem</a:t>
            </a:r>
            <a:endParaRPr lang="sk-SK" sz="2400" kern="0" cap="all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51520" y="1124744"/>
            <a:ext cx="8657406" cy="504056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lvl="1" indent="0">
              <a:spcBef>
                <a:spcPts val="324"/>
              </a:spcBef>
              <a:buNone/>
              <a:defRPr/>
            </a:pPr>
            <a:r>
              <a:rPr lang="sk-SK" sz="1800" dirty="0" smtClean="0"/>
              <a:t>Európske inovačné partnerstvo pre </a:t>
            </a:r>
            <a:r>
              <a:rPr lang="sk-SK" sz="1800" b="1" dirty="0" smtClean="0"/>
              <a:t>produktivitu</a:t>
            </a:r>
            <a:r>
              <a:rPr lang="sk-SK" sz="1800" dirty="0" smtClean="0"/>
              <a:t> a </a:t>
            </a:r>
            <a:r>
              <a:rPr lang="sk-SK" sz="1800" b="1" dirty="0" smtClean="0"/>
              <a:t>udržateľnosť</a:t>
            </a:r>
            <a:r>
              <a:rPr lang="sk-SK" sz="1800" dirty="0" smtClean="0"/>
              <a:t> v poľnohospodárstve (EIP):</a:t>
            </a:r>
          </a:p>
          <a:p>
            <a:pPr marL="342900" lvl="1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1800" dirty="0" smtClean="0"/>
              <a:t>platforma </a:t>
            </a:r>
            <a:r>
              <a:rPr lang="sk-SK" sz="1800" b="1" dirty="0" smtClean="0"/>
              <a:t>na úrovni EÚ</a:t>
            </a:r>
          </a:p>
          <a:p>
            <a:pPr marL="342900" lvl="1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1800" dirty="0" smtClean="0"/>
              <a:t>spája vedu a výskum s praxou (poľnohospodári, lesníci, ostatné subjekty) </a:t>
            </a:r>
          </a:p>
          <a:p>
            <a:pPr marL="342900" lvl="1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1800" dirty="0" smtClean="0"/>
              <a:t>implementuje „interaktívny prístup“ k inováciám – t.j. inovácie sú podnecované nielen z vedecko-výskumného prostredia, ale aj z prostredia poľnohospodárskej a lesníckej praxe</a:t>
            </a:r>
          </a:p>
          <a:p>
            <a:pPr marL="342900" lvl="1" indent="-342900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endParaRPr lang="sk-SK" sz="1800" dirty="0" smtClean="0"/>
          </a:p>
          <a:p>
            <a:pPr marL="0" lvl="1" indent="0">
              <a:spcBef>
                <a:spcPts val="324"/>
              </a:spcBef>
              <a:buNone/>
              <a:defRPr/>
            </a:pPr>
            <a:r>
              <a:rPr lang="sk-SK" sz="1800" dirty="0" smtClean="0"/>
              <a:t>Operačné skupiny EIP:</a:t>
            </a:r>
          </a:p>
          <a:p>
            <a:pPr marL="285750" lvl="1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1800" dirty="0"/>
              <a:t>č</a:t>
            </a:r>
            <a:r>
              <a:rPr lang="sk-SK" sz="1800" dirty="0" smtClean="0"/>
              <a:t>lenovia EIP </a:t>
            </a:r>
            <a:r>
              <a:rPr lang="sk-SK" sz="1800" b="1" dirty="0" smtClean="0"/>
              <a:t>na národnej úrovni</a:t>
            </a:r>
          </a:p>
          <a:p>
            <a:pPr marL="285750" lvl="1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1800" dirty="0"/>
              <a:t>t</a:t>
            </a:r>
            <a:r>
              <a:rPr lang="sk-SK" sz="1800" dirty="0" smtClean="0"/>
              <a:t>vorené subjektmi </a:t>
            </a:r>
            <a:r>
              <a:rPr lang="sk-SK" altLang="sk-SK" sz="1800" dirty="0" smtClean="0">
                <a:cs typeface="Times New Roman" pitchFamily="18" charset="0"/>
              </a:rPr>
              <a:t>ako </a:t>
            </a:r>
            <a:r>
              <a:rPr lang="sk-SK" altLang="sk-SK" sz="1800" dirty="0">
                <a:cs typeface="Times New Roman" pitchFamily="18" charset="0"/>
              </a:rPr>
              <a:t>sú poľnohospodári, výskumníci, </a:t>
            </a:r>
            <a:r>
              <a:rPr lang="sk-SK" altLang="sk-SK" sz="1800" dirty="0" smtClean="0">
                <a:cs typeface="Times New Roman" pitchFamily="18" charset="0"/>
              </a:rPr>
              <a:t>poradcovia, MVO, združenia spotrebiteľov, iné podnikateľské subjekty</a:t>
            </a:r>
          </a:p>
          <a:p>
            <a:pPr marL="285750" lvl="1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1800" dirty="0" smtClean="0">
                <a:cs typeface="Times New Roman" pitchFamily="18" charset="0"/>
              </a:rPr>
              <a:t>operačný charakter – vytvorené na riešenie konkrétneho projektu</a:t>
            </a:r>
          </a:p>
          <a:p>
            <a:pPr marL="285750" lvl="1">
              <a:spcBef>
                <a:spcPts val="324"/>
              </a:spcBef>
              <a:buFont typeface="Wingdings" panose="05000000000000000000" pitchFamily="2" charset="2"/>
              <a:buChar char="§"/>
              <a:defRPr/>
            </a:pPr>
            <a:r>
              <a:rPr lang="sk-SK" sz="1800" dirty="0">
                <a:cs typeface="Times New Roman" pitchFamily="18" charset="0"/>
              </a:rPr>
              <a:t>š</a:t>
            </a:r>
            <a:r>
              <a:rPr lang="sk-SK" sz="1800" dirty="0" smtClean="0">
                <a:cs typeface="Times New Roman" pitchFamily="18" charset="0"/>
              </a:rPr>
              <a:t>íria výsledky svojho projektu prostredníctvom EIP</a:t>
            </a:r>
            <a:endParaRPr lang="sk-SK" sz="1800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3188" y="148935"/>
            <a:ext cx="8623300" cy="1047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16.1 Zriadenie a prevádzka </a:t>
            </a:r>
          </a:p>
          <a:p>
            <a:pPr algn="ctr">
              <a:defRPr/>
            </a:pPr>
            <a:r>
              <a:rPr lang="sk-SK" sz="2800" kern="0" cap="all" dirty="0" smtClean="0">
                <a:solidFill>
                  <a:schemeClr val="tx1"/>
                </a:solidFill>
                <a:effectLst/>
              </a:rPr>
              <a:t>operačných skupín EIP</a:t>
            </a:r>
            <a:endParaRPr lang="sk-SK" sz="2400" kern="0" cap="all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2376</Words>
  <Application>Microsoft Office PowerPoint</Application>
  <PresentationFormat>Prezentácia na obrazovke (4:3)</PresentationFormat>
  <Paragraphs>645</Paragraphs>
  <Slides>29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0" baseType="lpstr">
      <vt:lpstr>Motív Office</vt:lpstr>
      <vt:lpstr> Program rozvoja vidieka SR  2014 - 2020  </vt:lpstr>
      <vt:lpstr>Projektové opatrenia </vt:lpstr>
      <vt:lpstr>Plán výziev rok 2017 </vt:lpstr>
      <vt:lpstr>6.1 Mladí farmári  aktuálny stav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Neprojektové opatrenia - zoznam</vt:lpstr>
      <vt:lpstr>Rozpis verejných finančných zdrojov  (EPFRV+ŠR)  pre neprojektové opatrenia na obdobie 2014-2020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Priame platby v roku 2017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rozvoja vidieka SR  2014 - 2020</dc:title>
  <dc:creator>Radecká Karin</dc:creator>
  <cp:lastModifiedBy>Gudába Jaroslav</cp:lastModifiedBy>
  <cp:revision>35</cp:revision>
  <dcterms:created xsi:type="dcterms:W3CDTF">2017-02-17T07:57:53Z</dcterms:created>
  <dcterms:modified xsi:type="dcterms:W3CDTF">2017-03-01T14:47:29Z</dcterms:modified>
</cp:coreProperties>
</file>